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64" r:id="rId2"/>
    <p:sldId id="354" r:id="rId3"/>
    <p:sldId id="351" r:id="rId4"/>
    <p:sldId id="357" r:id="rId5"/>
    <p:sldId id="384" r:id="rId6"/>
    <p:sldId id="379" r:id="rId7"/>
    <p:sldId id="259" r:id="rId8"/>
    <p:sldId id="350" r:id="rId9"/>
    <p:sldId id="394" r:id="rId10"/>
    <p:sldId id="393" r:id="rId11"/>
    <p:sldId id="276" r:id="rId12"/>
    <p:sldId id="381" r:id="rId13"/>
    <p:sldId id="272" r:id="rId14"/>
    <p:sldId id="383" r:id="rId15"/>
    <p:sldId id="309" r:id="rId16"/>
    <p:sldId id="304" r:id="rId17"/>
    <p:sldId id="340" r:id="rId18"/>
    <p:sldId id="299" r:id="rId19"/>
    <p:sldId id="298" r:id="rId20"/>
    <p:sldId id="300" r:id="rId21"/>
    <p:sldId id="301" r:id="rId22"/>
    <p:sldId id="380" r:id="rId23"/>
    <p:sldId id="389" r:id="rId24"/>
    <p:sldId id="390" r:id="rId25"/>
    <p:sldId id="388" r:id="rId26"/>
    <p:sldId id="372" r:id="rId27"/>
    <p:sldId id="391" r:id="rId28"/>
    <p:sldId id="368" r:id="rId29"/>
    <p:sldId id="374" r:id="rId30"/>
    <p:sldId id="366" r:id="rId31"/>
    <p:sldId id="395" r:id="rId32"/>
    <p:sldId id="367" r:id="rId33"/>
    <p:sldId id="365" r:id="rId34"/>
    <p:sldId id="371" r:id="rId35"/>
    <p:sldId id="279" r:id="rId36"/>
    <p:sldId id="376" r:id="rId37"/>
    <p:sldId id="396" r:id="rId38"/>
    <p:sldId id="377" r:id="rId39"/>
    <p:sldId id="397" r:id="rId40"/>
    <p:sldId id="291" r:id="rId41"/>
  </p:sldIdLst>
  <p:sldSz cx="12192000" cy="6858000"/>
  <p:notesSz cx="6858000" cy="9144000"/>
  <p:embeddedFontLst>
    <p:embeddedFont>
      <p:font typeface="에스코어 드림 4 Regular" panose="020B0503030302020204" pitchFamily="34" charset="-127"/>
      <p:regular r:id="rId43"/>
    </p:embeddedFont>
    <p:embeddedFont>
      <p:font typeface="에스코어 드림 6 Bold" panose="020B0703030302020204" pitchFamily="34" charset="-127"/>
      <p:bold r:id="rId44"/>
    </p:embeddedFont>
    <p:embeddedFont>
      <p:font typeface="에스코어 드림 7 ExtraBold" panose="020B0803030302020204" pitchFamily="34" charset="-127"/>
      <p:bold r:id="rId45"/>
    </p:embeddedFont>
    <p:embeddedFont>
      <p:font typeface="Noto Sans" panose="020B0600000101010101" charset="-127"/>
      <p:regular r:id="rId46"/>
      <p:bold r:id="rId47"/>
      <p:italic r:id="rId48"/>
      <p:boldItalic r:id="rId49"/>
    </p:embeddedFont>
    <p:embeddedFont>
      <p:font typeface="에스코어 드림 5 Medium" panose="020B0503030302020204" pitchFamily="34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에스코어 드림 3 Light" panose="020B0303030302020204" pitchFamily="34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BFD0C8E-1650-480E-80F0-9883DB9E61AC}">
          <p14:sldIdLst>
            <p14:sldId id="264"/>
            <p14:sldId id="354"/>
            <p14:sldId id="351"/>
            <p14:sldId id="357"/>
            <p14:sldId id="384"/>
            <p14:sldId id="379"/>
            <p14:sldId id="259"/>
            <p14:sldId id="350"/>
            <p14:sldId id="394"/>
            <p14:sldId id="393"/>
            <p14:sldId id="276"/>
            <p14:sldId id="381"/>
            <p14:sldId id="272"/>
            <p14:sldId id="383"/>
            <p14:sldId id="309"/>
            <p14:sldId id="304"/>
            <p14:sldId id="340"/>
            <p14:sldId id="299"/>
            <p14:sldId id="298"/>
            <p14:sldId id="300"/>
            <p14:sldId id="301"/>
            <p14:sldId id="380"/>
            <p14:sldId id="389"/>
            <p14:sldId id="390"/>
            <p14:sldId id="388"/>
            <p14:sldId id="372"/>
            <p14:sldId id="391"/>
            <p14:sldId id="368"/>
            <p14:sldId id="374"/>
            <p14:sldId id="366"/>
            <p14:sldId id="395"/>
            <p14:sldId id="367"/>
            <p14:sldId id="365"/>
            <p14:sldId id="371"/>
            <p14:sldId id="279"/>
            <p14:sldId id="376"/>
            <p14:sldId id="396"/>
            <p14:sldId id="377"/>
            <p14:sldId id="397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F57"/>
    <a:srgbClr val="FFFFFF"/>
    <a:srgbClr val="A9D18E"/>
    <a:srgbClr val="E1D5E7"/>
    <a:srgbClr val="DAE8FC"/>
    <a:srgbClr val="D5E8D4"/>
    <a:srgbClr val="648B6C"/>
    <a:srgbClr val="BC0818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C2D8C-B399-4667-9303-D7C23D6EE475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5B236-6DD6-47C2-8AAE-31C26659D5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2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7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39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1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01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69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6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0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56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7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60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3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AAEB-2846-4725-9854-EAF4788EE73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F17DE-3DA1-415D-8FB2-B23A45351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6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" Type="http://schemas.openxmlformats.org/officeDocument/2006/relationships/image" Target="../media/image55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59.png"/><Relationship Id="rId5" Type="http://schemas.openxmlformats.org/officeDocument/2006/relationships/image" Target="../media/image43.png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19" Type="http://schemas.openxmlformats.org/officeDocument/2006/relationships/image" Target="../media/image66.png"/><Relationship Id="rId4" Type="http://schemas.openxmlformats.org/officeDocument/2006/relationships/image" Target="../media/image56.png"/><Relationship Id="rId9" Type="http://schemas.openxmlformats.org/officeDocument/2006/relationships/image" Target="../media/image12.pn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gif"/><Relationship Id="rId5" Type="http://schemas.openxmlformats.org/officeDocument/2006/relationships/image" Target="../media/image6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image" Target="../media/image81.png"/><Relationship Id="rId7" Type="http://schemas.openxmlformats.org/officeDocument/2006/relationships/image" Target="../media/image8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11" Type="http://schemas.openxmlformats.org/officeDocument/2006/relationships/image" Target="../media/image83.png"/><Relationship Id="rId5" Type="http://schemas.openxmlformats.org/officeDocument/2006/relationships/image" Target="../media/image86.JPG"/><Relationship Id="rId10" Type="http://schemas.openxmlformats.org/officeDocument/2006/relationships/image" Target="../media/image8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91.jpg"/><Relationship Id="rId7" Type="http://schemas.openxmlformats.org/officeDocument/2006/relationships/image" Target="../media/image9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10" Type="http://schemas.openxmlformats.org/officeDocument/2006/relationships/image" Target="../media/image98.png"/><Relationship Id="rId4" Type="http://schemas.openxmlformats.org/officeDocument/2006/relationships/image" Target="../media/image92.jpg"/><Relationship Id="rId9" Type="http://schemas.openxmlformats.org/officeDocument/2006/relationships/image" Target="../media/image9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G"/><Relationship Id="rId7" Type="http://schemas.openxmlformats.org/officeDocument/2006/relationships/image" Target="../media/image10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9999/index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6313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5AFB21-4966-40A2-BB26-75CE28732BF1}"/>
              </a:ext>
            </a:extLst>
          </p:cNvPr>
          <p:cNvSpPr/>
          <p:nvPr/>
        </p:nvSpPr>
        <p:spPr>
          <a:xfrm>
            <a:off x="-2" y="27259"/>
            <a:ext cx="12192002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8363480" y="729786"/>
            <a:ext cx="4073825" cy="1914160"/>
          </a:xfrm>
          <a:prstGeom prst="line">
            <a:avLst/>
          </a:prstGeom>
          <a:ln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-105656" y="4634716"/>
            <a:ext cx="4097736" cy="1878129"/>
          </a:xfrm>
          <a:prstGeom prst="line">
            <a:avLst/>
          </a:prstGeom>
          <a:ln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669323" y="1087314"/>
            <a:ext cx="4853353" cy="4853353"/>
          </a:xfrm>
          <a:prstGeom prst="ellipse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032196" y="-490612"/>
            <a:ext cx="8127609" cy="8127609"/>
          </a:xfrm>
          <a:prstGeom prst="ellipse">
            <a:avLst/>
          </a:prstGeom>
          <a:ln>
            <a:solidFill>
              <a:schemeClr val="bg1">
                <a:alpha val="7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917997" y="1330177"/>
            <a:ext cx="4356002" cy="4356002"/>
          </a:xfrm>
          <a:prstGeom prst="ellipse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3950636" y="2655699"/>
            <a:ext cx="4572041" cy="3284969"/>
          </a:xfrm>
          <a:custGeom>
            <a:avLst/>
            <a:gdLst>
              <a:gd name="connsiteX0" fmla="*/ 4412920 w 4572041"/>
              <a:gd name="connsiteY0" fmla="*/ 0 h 3284969"/>
              <a:gd name="connsiteX1" fmla="*/ 4462943 w 4572041"/>
              <a:gd name="connsiteY1" fmla="*/ 136672 h 3284969"/>
              <a:gd name="connsiteX2" fmla="*/ 4572041 w 4572041"/>
              <a:gd name="connsiteY2" fmla="*/ 858292 h 3284969"/>
              <a:gd name="connsiteX3" fmla="*/ 2145364 w 4572041"/>
              <a:gd name="connsiteY3" fmla="*/ 3284969 h 3284969"/>
              <a:gd name="connsiteX4" fmla="*/ 11574 w 4572041"/>
              <a:gd name="connsiteY4" fmla="*/ 2014991 h 3284969"/>
              <a:gd name="connsiteX5" fmla="*/ 0 w 4572041"/>
              <a:gd name="connsiteY5" fmla="*/ 1990964 h 3284969"/>
              <a:gd name="connsiteX6" fmla="*/ 226528 w 4572041"/>
              <a:gd name="connsiteY6" fmla="*/ 1888761 h 3284969"/>
              <a:gd name="connsiteX7" fmla="*/ 230235 w 4572041"/>
              <a:gd name="connsiteY7" fmla="*/ 1896456 h 3284969"/>
              <a:gd name="connsiteX8" fmla="*/ 2145363 w 4572041"/>
              <a:gd name="connsiteY8" fmla="*/ 3036292 h 3284969"/>
              <a:gd name="connsiteX9" fmla="*/ 4323364 w 4572041"/>
              <a:gd name="connsiteY9" fmla="*/ 858291 h 3284969"/>
              <a:gd name="connsiteX10" fmla="*/ 4225446 w 4572041"/>
              <a:gd name="connsiteY10" fmla="*/ 210620 h 3284969"/>
              <a:gd name="connsiteX11" fmla="*/ 4185853 w 4572041"/>
              <a:gd name="connsiteY11" fmla="*/ 102445 h 328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72041" h="3284969">
                <a:moveTo>
                  <a:pt x="4412920" y="0"/>
                </a:moveTo>
                <a:lnTo>
                  <a:pt x="4462943" y="136672"/>
                </a:lnTo>
                <a:cubicBezTo>
                  <a:pt x="4533845" y="364632"/>
                  <a:pt x="4572041" y="607001"/>
                  <a:pt x="4572041" y="858292"/>
                </a:cubicBezTo>
                <a:cubicBezTo>
                  <a:pt x="4572041" y="2198509"/>
                  <a:pt x="3485581" y="3284969"/>
                  <a:pt x="2145364" y="3284969"/>
                </a:cubicBezTo>
                <a:cubicBezTo>
                  <a:pt x="1223965" y="3284969"/>
                  <a:pt x="422506" y="2771447"/>
                  <a:pt x="11574" y="2014991"/>
                </a:cubicBezTo>
                <a:lnTo>
                  <a:pt x="0" y="1990964"/>
                </a:lnTo>
                <a:lnTo>
                  <a:pt x="226528" y="1888761"/>
                </a:lnTo>
                <a:lnTo>
                  <a:pt x="230235" y="1896456"/>
                </a:lnTo>
                <a:cubicBezTo>
                  <a:pt x="599056" y="2575394"/>
                  <a:pt x="1318385" y="3036292"/>
                  <a:pt x="2145363" y="3036292"/>
                </a:cubicBezTo>
                <a:cubicBezTo>
                  <a:pt x="3348240" y="3036292"/>
                  <a:pt x="4323364" y="2061168"/>
                  <a:pt x="4323364" y="858291"/>
                </a:cubicBezTo>
                <a:cubicBezTo>
                  <a:pt x="4323364" y="632752"/>
                  <a:pt x="4289083" y="415219"/>
                  <a:pt x="4225446" y="210620"/>
                </a:cubicBezTo>
                <a:lnTo>
                  <a:pt x="4185853" y="102445"/>
                </a:lnTo>
                <a:close/>
              </a:path>
            </a:pathLst>
          </a:custGeom>
          <a:gradFill>
            <a:gsLst>
              <a:gs pos="0">
                <a:srgbClr val="039766">
                  <a:alpha val="72000"/>
                </a:srgbClr>
              </a:gs>
              <a:gs pos="64000">
                <a:srgbClr val="02724D">
                  <a:alpha val="72000"/>
                </a:srgbClr>
              </a:gs>
              <a:gs pos="89000">
                <a:srgbClr val="3CC2FE">
                  <a:alpha val="1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 rot="14761632">
            <a:off x="9808982" y="1808093"/>
            <a:ext cx="265177" cy="228601"/>
          </a:xfrm>
          <a:prstGeom prst="triangle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453560" y="2975341"/>
            <a:ext cx="328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  <a:endParaRPr lang="ko-KR" altLang="en-US" sz="4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CF18D9-97D2-4D86-90E8-688607C80062}"/>
              </a:ext>
            </a:extLst>
          </p:cNvPr>
          <p:cNvGrpSpPr/>
          <p:nvPr/>
        </p:nvGrpSpPr>
        <p:grpSpPr>
          <a:xfrm>
            <a:off x="5542323" y="4062008"/>
            <a:ext cx="1149293" cy="325623"/>
            <a:chOff x="5579302" y="4204606"/>
            <a:chExt cx="1149293" cy="325623"/>
          </a:xfrm>
        </p:grpSpPr>
        <p:sp>
          <p:nvSpPr>
            <p:cNvPr id="20" name="직사각형 19"/>
            <p:cNvSpPr/>
            <p:nvPr/>
          </p:nvSpPr>
          <p:spPr>
            <a:xfrm>
              <a:off x="5579302" y="4204606"/>
              <a:ext cx="1107348" cy="323912"/>
            </a:xfrm>
            <a:prstGeom prst="rect">
              <a:avLst/>
            </a:prstGeom>
            <a:solidFill>
              <a:srgbClr val="0397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86670" y="4222452"/>
              <a:ext cx="941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bg1">
                        <a:alpha val="1500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원예사</a:t>
              </a:r>
            </a:p>
          </p:txBody>
        </p:sp>
      </p:grpSp>
      <p:sp>
        <p:nvSpPr>
          <p:cNvPr id="15" name="이등변 삼각형 14"/>
          <p:cNvSpPr/>
          <p:nvPr/>
        </p:nvSpPr>
        <p:spPr>
          <a:xfrm rot="3693016">
            <a:off x="2230591" y="5270100"/>
            <a:ext cx="265177" cy="228601"/>
          </a:xfrm>
          <a:prstGeom prst="triangle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35E554-0B0C-4AA6-B6E4-60B30ABCEE58}"/>
              </a:ext>
            </a:extLst>
          </p:cNvPr>
          <p:cNvSpPr txBox="1"/>
          <p:nvPr/>
        </p:nvSpPr>
        <p:spPr>
          <a:xfrm>
            <a:off x="4967511" y="3636097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n w="0"/>
                <a:solidFill>
                  <a:schemeClr val="tx1">
                    <a:alpha val="7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 질병 진단 및 처방 서비스</a:t>
            </a:r>
          </a:p>
        </p:txBody>
      </p:sp>
    </p:spTree>
    <p:extLst>
      <p:ext uri="{BB962C8B-B14F-4D97-AF65-F5344CB8AC3E}">
        <p14:creationId xmlns:p14="http://schemas.microsoft.com/office/powerpoint/2010/main" val="207974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31341" y="1218333"/>
            <a:ext cx="4394496" cy="522953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85130A-41DD-4D90-AFF8-6069137DE4AC}"/>
              </a:ext>
            </a:extLst>
          </p:cNvPr>
          <p:cNvSpPr/>
          <p:nvPr/>
        </p:nvSpPr>
        <p:spPr>
          <a:xfrm>
            <a:off x="8844429" y="2514286"/>
            <a:ext cx="2109256" cy="2614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Object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788" y="1218333"/>
            <a:ext cx="4394496" cy="522953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DF8FED-1917-4195-9B15-FD6DE1257540}"/>
              </a:ext>
            </a:extLst>
          </p:cNvPr>
          <p:cNvSpPr/>
          <p:nvPr/>
        </p:nvSpPr>
        <p:spPr>
          <a:xfrm>
            <a:off x="6319324" y="2514286"/>
            <a:ext cx="2180851" cy="2614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Object 2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2233" y="1218332"/>
            <a:ext cx="4394496" cy="522953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36B3E7-7F88-4BFE-A1C4-D159851E14C4}"/>
              </a:ext>
            </a:extLst>
          </p:cNvPr>
          <p:cNvSpPr/>
          <p:nvPr/>
        </p:nvSpPr>
        <p:spPr>
          <a:xfrm>
            <a:off x="3794219" y="2514286"/>
            <a:ext cx="2180851" cy="2614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78" y="1215280"/>
            <a:ext cx="4394496" cy="52295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9D24EB3-E400-440C-914A-D20D764981E4}"/>
              </a:ext>
            </a:extLst>
          </p:cNvPr>
          <p:cNvSpPr/>
          <p:nvPr/>
        </p:nvSpPr>
        <p:spPr>
          <a:xfrm>
            <a:off x="1238315" y="2514286"/>
            <a:ext cx="2126889" cy="2614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81089" y="2304763"/>
            <a:ext cx="419047" cy="419047"/>
            <a:chOff x="3121632" y="3457143"/>
            <a:chExt cx="628571" cy="6285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21632" y="3457143"/>
              <a:ext cx="628571" cy="628571"/>
              <a:chOff x="3121632" y="3457143"/>
              <a:chExt cx="628571" cy="62857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121632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4371" y="3528817"/>
              <a:ext cx="647619" cy="53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17287" y="2304763"/>
            <a:ext cx="419047" cy="419047"/>
            <a:chOff x="6925930" y="3457143"/>
            <a:chExt cx="628571" cy="6285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25930" y="3457143"/>
              <a:ext cx="628571" cy="628571"/>
              <a:chOff x="6925930" y="3457143"/>
              <a:chExt cx="628571" cy="6285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25930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0566" y="3519293"/>
              <a:ext cx="609524" cy="53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02012" y="2304763"/>
            <a:ext cx="423408" cy="419047"/>
            <a:chOff x="10708004" y="3457143"/>
            <a:chExt cx="635112" cy="6285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708004" y="3457143"/>
              <a:ext cx="628571" cy="628571"/>
              <a:chOff x="10708004" y="3457143"/>
              <a:chExt cx="628571" cy="62857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08004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43116" y="3519293"/>
              <a:ext cx="600000" cy="5333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08344" y="2304763"/>
            <a:ext cx="419047" cy="419047"/>
            <a:chOff x="14562515" y="3457143"/>
            <a:chExt cx="628571" cy="62857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562515" y="3457143"/>
              <a:ext cx="628571" cy="628571"/>
              <a:chOff x="14562515" y="3457143"/>
              <a:chExt cx="628571" cy="62857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562515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07151" y="3519293"/>
              <a:ext cx="590476" cy="5333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342853" y="5720883"/>
            <a:ext cx="190875" cy="181485"/>
            <a:chOff x="9569083" y="8704679"/>
            <a:chExt cx="286313" cy="27222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9083" y="8704679"/>
              <a:ext cx="286313" cy="272228"/>
            </a:xfrm>
            <a:prstGeom prst="rect">
              <a:avLst/>
            </a:prstGeom>
          </p:spPr>
        </p:pic>
      </p:grpSp>
      <p:pic>
        <p:nvPicPr>
          <p:cNvPr id="58" name="Object 12">
            <a:extLst>
              <a:ext uri="{FF2B5EF4-FFF2-40B4-BE49-F238E27FC236}">
                <a16:creationId xmlns:a16="http://schemas.microsoft.com/office/drawing/2014/main" id="{75C645C4-F223-4BBC-8627-82D7FF82715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1375" y="3864928"/>
            <a:ext cx="987429" cy="987429"/>
          </a:xfrm>
          <a:prstGeom prst="rect">
            <a:avLst/>
          </a:prstGeom>
        </p:spPr>
      </p:pic>
      <p:sp>
        <p:nvSpPr>
          <p:cNvPr id="60" name="부분 원형 59">
            <a:extLst>
              <a:ext uri="{FF2B5EF4-FFF2-40B4-BE49-F238E27FC236}">
                <a16:creationId xmlns:a16="http://schemas.microsoft.com/office/drawing/2014/main" id="{6E52705D-3492-4BCA-81F9-C63EB1E884EE}"/>
              </a:ext>
            </a:extLst>
          </p:cNvPr>
          <p:cNvSpPr/>
          <p:nvPr/>
        </p:nvSpPr>
        <p:spPr>
          <a:xfrm>
            <a:off x="1831375" y="3864928"/>
            <a:ext cx="987429" cy="987429"/>
          </a:xfrm>
          <a:prstGeom prst="pie">
            <a:avLst>
              <a:gd name="adj1" fmla="val 16350555"/>
              <a:gd name="adj2" fmla="val 12369102"/>
            </a:avLst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28CFF88-25C6-4F5A-8AF2-5CF62BB7AD40}"/>
              </a:ext>
            </a:extLst>
          </p:cNvPr>
          <p:cNvSpPr/>
          <p:nvPr/>
        </p:nvSpPr>
        <p:spPr>
          <a:xfrm>
            <a:off x="1909783" y="3962386"/>
            <a:ext cx="792511" cy="792511"/>
          </a:xfrm>
          <a:prstGeom prst="ellipse">
            <a:avLst/>
          </a:prstGeom>
          <a:solidFill>
            <a:srgbClr val="555F57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1015">
            <a:extLst>
              <a:ext uri="{FF2B5EF4-FFF2-40B4-BE49-F238E27FC236}">
                <a16:creationId xmlns:a16="http://schemas.microsoft.com/office/drawing/2014/main" id="{5D4E46D1-84F1-402C-9E35-3394EEC6EC22}"/>
              </a:ext>
            </a:extLst>
          </p:cNvPr>
          <p:cNvGrpSpPr/>
          <p:nvPr/>
        </p:nvGrpSpPr>
        <p:grpSpPr>
          <a:xfrm>
            <a:off x="2116248" y="4210039"/>
            <a:ext cx="462573" cy="334932"/>
            <a:chOff x="13885426" y="3548570"/>
            <a:chExt cx="462573" cy="334932"/>
          </a:xfrm>
        </p:grpSpPr>
        <p:pic>
          <p:nvPicPr>
            <p:cNvPr id="72" name="Object 44">
              <a:extLst>
                <a:ext uri="{FF2B5EF4-FFF2-40B4-BE49-F238E27FC236}">
                  <a16:creationId xmlns:a16="http://schemas.microsoft.com/office/drawing/2014/main" id="{32A341B4-C33A-4C24-A7F9-9A01BA8C4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85426" y="3548570"/>
              <a:ext cx="462573" cy="33493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DE18BA-36A7-4037-9E46-985906E802D0}"/>
              </a:ext>
            </a:extLst>
          </p:cNvPr>
          <p:cNvSpPr txBox="1"/>
          <p:nvPr/>
        </p:nvSpPr>
        <p:spPr>
          <a:xfrm>
            <a:off x="1428371" y="3172371"/>
            <a:ext cx="18383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반려 동물</a:t>
            </a:r>
            <a:r>
              <a:rPr lang="en-US" altLang="ko-KR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반려 식물</a:t>
            </a:r>
            <a:r>
              <a:rPr lang="en-US" altLang="ko-KR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</a:t>
            </a:r>
            <a:endParaRPr lang="en-US" altLang="ko-KR" sz="1100" spc="10" dirty="0">
              <a:solidFill>
                <a:schemeClr val="tx1">
                  <a:alpha val="7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spc="10" dirty="0">
                <a:solidFill>
                  <a:srgbClr val="648B6C">
                    <a:alpha val="7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서로 대신 할 수 없는 </a:t>
            </a:r>
            <a:endParaRPr lang="en-US" altLang="ko-KR" sz="1100" spc="10" dirty="0">
              <a:solidFill>
                <a:srgbClr val="648B6C">
                  <a:alpha val="7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spc="10" dirty="0">
                <a:solidFill>
                  <a:srgbClr val="648B6C">
                    <a:alpha val="7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그만의 특징이 </a:t>
            </a:r>
            <a:r>
              <a:rPr lang="ko-KR" altLang="en-US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있다</a:t>
            </a:r>
            <a:r>
              <a:rPr lang="en-US" altLang="ko-KR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100" spc="10" dirty="0">
              <a:solidFill>
                <a:schemeClr val="tx1">
                  <a:alpha val="7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A82A8-7566-408E-8805-7DB9ACE6D6BC}"/>
              </a:ext>
            </a:extLst>
          </p:cNvPr>
          <p:cNvSpPr txBox="1"/>
          <p:nvPr/>
        </p:nvSpPr>
        <p:spPr>
          <a:xfrm>
            <a:off x="1911172" y="280303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77.4</a:t>
            </a:r>
            <a:r>
              <a:rPr lang="en-US" altLang="ko-KR" sz="140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%</a:t>
            </a:r>
            <a:endParaRPr lang="ko-KR" altLang="en-US" sz="14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0BFA208-C9FB-421E-B4E1-873840DEBDB7}"/>
              </a:ext>
            </a:extLst>
          </p:cNvPr>
          <p:cNvSpPr txBox="1"/>
          <p:nvPr/>
        </p:nvSpPr>
        <p:spPr>
          <a:xfrm>
            <a:off x="5681168" y="1228365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93D60A-0604-4A00-B93C-3A9E358DFAC6}"/>
              </a:ext>
            </a:extLst>
          </p:cNvPr>
          <p:cNvSpPr txBox="1"/>
          <p:nvPr/>
        </p:nvSpPr>
        <p:spPr>
          <a:xfrm>
            <a:off x="4663260" y="1526788"/>
            <a:ext cx="331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반려식물에 대한 </a:t>
            </a:r>
            <a:r>
              <a:rPr lang="ko-KR" altLang="en-US" sz="2000" spc="-150" dirty="0">
                <a:solidFill>
                  <a:srgbClr val="C00000">
                    <a:alpha val="80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심리적 </a:t>
            </a:r>
            <a:r>
              <a:rPr lang="ko-KR" altLang="en-US" sz="2000" spc="-150" dirty="0" smtClean="0">
                <a:solidFill>
                  <a:srgbClr val="C00000">
                    <a:alpha val="80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이해도</a:t>
            </a:r>
            <a:endParaRPr lang="ko-KR" altLang="en-US" sz="2000" spc="-150" dirty="0">
              <a:solidFill>
                <a:srgbClr val="C00000">
                  <a:alpha val="80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65905C-828D-41EA-AB46-3F77B5400B03}"/>
              </a:ext>
            </a:extLst>
          </p:cNvPr>
          <p:cNvSpPr txBox="1"/>
          <p:nvPr/>
        </p:nvSpPr>
        <p:spPr>
          <a:xfrm>
            <a:off x="1015681" y="628279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2EDCBD7-67BB-48BA-A263-C6688314590E}"/>
              </a:ext>
            </a:extLst>
          </p:cNvPr>
          <p:cNvSpPr/>
          <p:nvPr/>
        </p:nvSpPr>
        <p:spPr>
          <a:xfrm>
            <a:off x="4381654" y="3864928"/>
            <a:ext cx="987429" cy="987429"/>
          </a:xfrm>
          <a:prstGeom prst="ellipse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8B6C"/>
              </a:solidFill>
            </a:endParaRPr>
          </a:p>
        </p:txBody>
      </p:sp>
      <p:sp>
        <p:nvSpPr>
          <p:cNvPr id="78" name="부분 원형 77">
            <a:extLst>
              <a:ext uri="{FF2B5EF4-FFF2-40B4-BE49-F238E27FC236}">
                <a16:creationId xmlns:a16="http://schemas.microsoft.com/office/drawing/2014/main" id="{23BA2756-0BBE-413E-A958-0C7465468941}"/>
              </a:ext>
            </a:extLst>
          </p:cNvPr>
          <p:cNvSpPr/>
          <p:nvPr/>
        </p:nvSpPr>
        <p:spPr>
          <a:xfrm>
            <a:off x="4379716" y="3864926"/>
            <a:ext cx="987429" cy="987429"/>
          </a:xfrm>
          <a:prstGeom prst="pie">
            <a:avLst>
              <a:gd name="adj1" fmla="val 16350555"/>
              <a:gd name="adj2" fmla="val 9988467"/>
            </a:avLst>
          </a:prstGeom>
          <a:solidFill>
            <a:srgbClr val="55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EE71680-7236-4D33-9C3A-AEE3957BEB32}"/>
              </a:ext>
            </a:extLst>
          </p:cNvPr>
          <p:cNvSpPr/>
          <p:nvPr/>
        </p:nvSpPr>
        <p:spPr>
          <a:xfrm>
            <a:off x="4477176" y="3962386"/>
            <a:ext cx="792511" cy="792511"/>
          </a:xfrm>
          <a:prstGeom prst="ellipse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8B6C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70132DC-3753-4F6C-82EE-CAE1BC859C53}"/>
              </a:ext>
            </a:extLst>
          </p:cNvPr>
          <p:cNvSpPr txBox="1"/>
          <p:nvPr/>
        </p:nvSpPr>
        <p:spPr>
          <a:xfrm>
            <a:off x="4436137" y="281382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69.4</a:t>
            </a:r>
            <a:r>
              <a:rPr lang="en-US" altLang="ko-KR" sz="140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%</a:t>
            </a:r>
            <a:endParaRPr lang="ko-KR" altLang="en-US" sz="14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1" name="그룹 1014">
            <a:extLst>
              <a:ext uri="{FF2B5EF4-FFF2-40B4-BE49-F238E27FC236}">
                <a16:creationId xmlns:a16="http://schemas.microsoft.com/office/drawing/2014/main" id="{31CC9E76-CE15-4C13-B843-AA9E45526B9E}"/>
              </a:ext>
            </a:extLst>
          </p:cNvPr>
          <p:cNvGrpSpPr/>
          <p:nvPr/>
        </p:nvGrpSpPr>
        <p:grpSpPr>
          <a:xfrm>
            <a:off x="4649051" y="4159337"/>
            <a:ext cx="413622" cy="385634"/>
            <a:chOff x="11862614" y="3496531"/>
            <a:chExt cx="470872" cy="439010"/>
          </a:xfrm>
        </p:grpSpPr>
        <p:pic>
          <p:nvPicPr>
            <p:cNvPr id="82" name="Object 41">
              <a:extLst>
                <a:ext uri="{FF2B5EF4-FFF2-40B4-BE49-F238E27FC236}">
                  <a16:creationId xmlns:a16="http://schemas.microsoft.com/office/drawing/2014/main" id="{6BCC8A71-7A05-4959-83BD-2681C928D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62614" y="3496531"/>
              <a:ext cx="470872" cy="439010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706FF81-F99E-45E2-9FF4-ECC043D2A6BE}"/>
              </a:ext>
            </a:extLst>
          </p:cNvPr>
          <p:cNvSpPr txBox="1"/>
          <p:nvPr/>
        </p:nvSpPr>
        <p:spPr>
          <a:xfrm>
            <a:off x="4142655" y="3231884"/>
            <a:ext cx="14026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반려 식물을 </a:t>
            </a:r>
            <a:endParaRPr lang="en-US" altLang="ko-KR" sz="1100" spc="10" dirty="0">
              <a:solidFill>
                <a:schemeClr val="tx1">
                  <a:alpha val="7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키우는 사람이</a:t>
            </a:r>
            <a:endParaRPr lang="en-US" altLang="ko-KR" sz="1100" spc="10" dirty="0">
              <a:solidFill>
                <a:schemeClr val="tx1">
                  <a:alpha val="7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spc="10" dirty="0">
                <a:solidFill>
                  <a:srgbClr val="648B6C">
                    <a:alpha val="7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충분히 이해가 된다</a:t>
            </a:r>
            <a:r>
              <a:rPr lang="en-US" altLang="ko-KR" sz="1100" spc="10" dirty="0">
                <a:solidFill>
                  <a:srgbClr val="648B6C">
                    <a:alpha val="7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100" spc="10" dirty="0">
              <a:solidFill>
                <a:srgbClr val="648B6C">
                  <a:alpha val="7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4" name="Object 12">
            <a:extLst>
              <a:ext uri="{FF2B5EF4-FFF2-40B4-BE49-F238E27FC236}">
                <a16:creationId xmlns:a16="http://schemas.microsoft.com/office/drawing/2014/main" id="{CFAE6C54-6C31-440A-9C67-247C59FA220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28435" y="3855331"/>
            <a:ext cx="987429" cy="987429"/>
          </a:xfrm>
          <a:prstGeom prst="rect">
            <a:avLst/>
          </a:prstGeom>
        </p:spPr>
      </p:pic>
      <p:sp>
        <p:nvSpPr>
          <p:cNvPr id="85" name="부분 원형 84">
            <a:extLst>
              <a:ext uri="{FF2B5EF4-FFF2-40B4-BE49-F238E27FC236}">
                <a16:creationId xmlns:a16="http://schemas.microsoft.com/office/drawing/2014/main" id="{D19D5021-9460-4C57-871C-6593EED1FB4E}"/>
              </a:ext>
            </a:extLst>
          </p:cNvPr>
          <p:cNvSpPr/>
          <p:nvPr/>
        </p:nvSpPr>
        <p:spPr>
          <a:xfrm>
            <a:off x="6928435" y="3855331"/>
            <a:ext cx="987429" cy="987429"/>
          </a:xfrm>
          <a:prstGeom prst="pie">
            <a:avLst>
              <a:gd name="adj1" fmla="val 16350555"/>
              <a:gd name="adj2" fmla="val 7579727"/>
            </a:avLst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91FC8DA-DADC-4A45-B61C-A57B14476AE0}"/>
              </a:ext>
            </a:extLst>
          </p:cNvPr>
          <p:cNvSpPr/>
          <p:nvPr/>
        </p:nvSpPr>
        <p:spPr>
          <a:xfrm>
            <a:off x="7006843" y="3952789"/>
            <a:ext cx="792511" cy="792511"/>
          </a:xfrm>
          <a:prstGeom prst="ellipse">
            <a:avLst/>
          </a:prstGeom>
          <a:solidFill>
            <a:srgbClr val="555F57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F4680EF-2CAB-46AF-A423-EB9E585917DE}"/>
              </a:ext>
            </a:extLst>
          </p:cNvPr>
          <p:cNvSpPr/>
          <p:nvPr/>
        </p:nvSpPr>
        <p:spPr>
          <a:xfrm>
            <a:off x="9426823" y="3856329"/>
            <a:ext cx="987429" cy="987429"/>
          </a:xfrm>
          <a:prstGeom prst="ellipse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8B6C"/>
              </a:solidFill>
            </a:endParaRPr>
          </a:p>
        </p:txBody>
      </p:sp>
      <p:sp>
        <p:nvSpPr>
          <p:cNvPr id="100" name="부분 원형 99">
            <a:extLst>
              <a:ext uri="{FF2B5EF4-FFF2-40B4-BE49-F238E27FC236}">
                <a16:creationId xmlns:a16="http://schemas.microsoft.com/office/drawing/2014/main" id="{877A19B2-E0A4-43CC-A7B6-947D1C136A98}"/>
              </a:ext>
            </a:extLst>
          </p:cNvPr>
          <p:cNvSpPr/>
          <p:nvPr/>
        </p:nvSpPr>
        <p:spPr>
          <a:xfrm>
            <a:off x="9424885" y="3856327"/>
            <a:ext cx="987429" cy="987429"/>
          </a:xfrm>
          <a:prstGeom prst="pie">
            <a:avLst>
              <a:gd name="adj1" fmla="val 16350555"/>
              <a:gd name="adj2" fmla="val 5571019"/>
            </a:avLst>
          </a:prstGeom>
          <a:solidFill>
            <a:srgbClr val="55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D7FA874-3C56-4E78-B606-F28E20FEA410}"/>
              </a:ext>
            </a:extLst>
          </p:cNvPr>
          <p:cNvSpPr/>
          <p:nvPr/>
        </p:nvSpPr>
        <p:spPr>
          <a:xfrm>
            <a:off x="9522345" y="3953787"/>
            <a:ext cx="792511" cy="792511"/>
          </a:xfrm>
          <a:prstGeom prst="ellipse">
            <a:avLst/>
          </a:prstGeom>
          <a:solidFill>
            <a:srgbClr val="648B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48B6C"/>
              </a:solidFill>
            </a:endParaRPr>
          </a:p>
        </p:txBody>
      </p:sp>
      <p:grpSp>
        <p:nvGrpSpPr>
          <p:cNvPr id="104" name="그룹 1017">
            <a:extLst>
              <a:ext uri="{FF2B5EF4-FFF2-40B4-BE49-F238E27FC236}">
                <a16:creationId xmlns:a16="http://schemas.microsoft.com/office/drawing/2014/main" id="{D273E2B1-1440-42E2-A1D3-90EEDEB44C77}"/>
              </a:ext>
            </a:extLst>
          </p:cNvPr>
          <p:cNvGrpSpPr/>
          <p:nvPr/>
        </p:nvGrpSpPr>
        <p:grpSpPr>
          <a:xfrm>
            <a:off x="7196251" y="4107249"/>
            <a:ext cx="444157" cy="398751"/>
            <a:chOff x="13860287" y="7541729"/>
            <a:chExt cx="512852" cy="460423"/>
          </a:xfrm>
        </p:grpSpPr>
        <p:pic>
          <p:nvPicPr>
            <p:cNvPr id="105" name="Object 50">
              <a:extLst>
                <a:ext uri="{FF2B5EF4-FFF2-40B4-BE49-F238E27FC236}">
                  <a16:creationId xmlns:a16="http://schemas.microsoft.com/office/drawing/2014/main" id="{9B426040-E5F5-4B8E-B18F-8D0FA15B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60287" y="7541729"/>
              <a:ext cx="512852" cy="460423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C4C299F8-E3C0-4399-915F-7EAA8224ED3E}"/>
              </a:ext>
            </a:extLst>
          </p:cNvPr>
          <p:cNvSpPr txBox="1"/>
          <p:nvPr/>
        </p:nvSpPr>
        <p:spPr>
          <a:xfrm>
            <a:off x="7004471" y="280303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61.8</a:t>
            </a:r>
            <a:r>
              <a:rPr lang="en-US" altLang="ko-KR" sz="140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%</a:t>
            </a:r>
            <a:endParaRPr lang="ko-KR" altLang="en-US" sz="14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7" name="그룹 1031">
            <a:extLst>
              <a:ext uri="{FF2B5EF4-FFF2-40B4-BE49-F238E27FC236}">
                <a16:creationId xmlns:a16="http://schemas.microsoft.com/office/drawing/2014/main" id="{7D48657B-5EC6-4AC5-A249-0FE757E92F8B}"/>
              </a:ext>
            </a:extLst>
          </p:cNvPr>
          <p:cNvGrpSpPr/>
          <p:nvPr/>
        </p:nvGrpSpPr>
        <p:grpSpPr>
          <a:xfrm>
            <a:off x="9723869" y="4197771"/>
            <a:ext cx="408535" cy="356007"/>
            <a:chOff x="10625048" y="5539500"/>
            <a:chExt cx="548692" cy="478143"/>
          </a:xfrm>
        </p:grpSpPr>
        <p:pic>
          <p:nvPicPr>
            <p:cNvPr id="108" name="Object 100">
              <a:extLst>
                <a:ext uri="{FF2B5EF4-FFF2-40B4-BE49-F238E27FC236}">
                  <a16:creationId xmlns:a16="http://schemas.microsoft.com/office/drawing/2014/main" id="{365FC945-66D7-4B09-B07E-D2A87A96D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25048" y="5539500"/>
              <a:ext cx="548692" cy="478143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BBBDBA60-CB73-4F2A-8F97-7802A0DA712C}"/>
              </a:ext>
            </a:extLst>
          </p:cNvPr>
          <p:cNvSpPr txBox="1"/>
          <p:nvPr/>
        </p:nvSpPr>
        <p:spPr>
          <a:xfrm>
            <a:off x="6588173" y="3229883"/>
            <a:ext cx="1674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가구가 증가하면서</a:t>
            </a:r>
            <a:endParaRPr lang="en-US" altLang="ko-KR" sz="1100" spc="10" dirty="0">
              <a:solidFill>
                <a:schemeClr val="tx1">
                  <a:alpha val="7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spc="10" dirty="0">
                <a:solidFill>
                  <a:srgbClr val="648B6C">
                    <a:alpha val="7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반려식물을 키우는</a:t>
            </a:r>
            <a:endParaRPr lang="en-US" altLang="ko-KR" sz="1100" spc="10" dirty="0">
              <a:solidFill>
                <a:srgbClr val="648B6C">
                  <a:alpha val="7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spc="10" dirty="0">
                <a:solidFill>
                  <a:srgbClr val="648B6C">
                    <a:alpha val="7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사람들이 증가할 </a:t>
            </a:r>
            <a:r>
              <a:rPr lang="ko-KR" altLang="en-US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것이다</a:t>
            </a:r>
            <a:r>
              <a:rPr lang="en-US" altLang="ko-KR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100" spc="10" dirty="0">
              <a:solidFill>
                <a:schemeClr val="tx1">
                  <a:alpha val="7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C27A2AF-65BF-4507-8C06-9099569648A9}"/>
              </a:ext>
            </a:extLst>
          </p:cNvPr>
          <p:cNvSpPr txBox="1"/>
          <p:nvPr/>
        </p:nvSpPr>
        <p:spPr>
          <a:xfrm>
            <a:off x="9569434" y="281382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53.9</a:t>
            </a:r>
            <a:r>
              <a:rPr lang="en-US" altLang="ko-KR" sz="140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%</a:t>
            </a:r>
            <a:endParaRPr lang="ko-KR" altLang="en-US" sz="14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8BB241-2AC7-4938-B4C2-7CA6005DD3D3}"/>
              </a:ext>
            </a:extLst>
          </p:cNvPr>
          <p:cNvSpPr txBox="1"/>
          <p:nvPr/>
        </p:nvSpPr>
        <p:spPr>
          <a:xfrm>
            <a:off x="9215158" y="3229883"/>
            <a:ext cx="14455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10" dirty="0">
                <a:solidFill>
                  <a:srgbClr val="648B6C">
                    <a:alpha val="7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</a:t>
            </a:r>
            <a:r>
              <a:rPr lang="ko-KR" altLang="en-US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에게도</a:t>
            </a:r>
            <a:endParaRPr lang="en-US" altLang="ko-KR" sz="1100" spc="10" dirty="0">
              <a:solidFill>
                <a:schemeClr val="tx1">
                  <a:alpha val="7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spc="10" dirty="0">
                <a:solidFill>
                  <a:schemeClr val="tx1">
                    <a:alpha val="7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반려동물만큼의</a:t>
            </a:r>
            <a:endParaRPr lang="en-US" altLang="ko-KR" sz="1100" spc="10" dirty="0">
              <a:solidFill>
                <a:schemeClr val="tx1">
                  <a:alpha val="7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100" spc="10" dirty="0">
                <a:solidFill>
                  <a:srgbClr val="648B6C">
                    <a:alpha val="7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애정이 생길 수 있다</a:t>
            </a:r>
            <a:r>
              <a:rPr lang="en-US" altLang="ko-KR" sz="1100" spc="10" dirty="0">
                <a:solidFill>
                  <a:srgbClr val="648B6C">
                    <a:alpha val="7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100" spc="10" dirty="0">
              <a:solidFill>
                <a:srgbClr val="648B6C">
                  <a:alpha val="7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6667600-BCAC-4C52-B771-FB3D59E1F8CE}"/>
              </a:ext>
            </a:extLst>
          </p:cNvPr>
          <p:cNvSpPr txBox="1"/>
          <p:nvPr/>
        </p:nvSpPr>
        <p:spPr>
          <a:xfrm>
            <a:off x="9530677" y="5689372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트렌드 모니터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403044-F07F-43CC-B463-34FB04FC664C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01 -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7B46AB1-DF01-4409-B02C-717FA6B0D29A}"/>
              </a:ext>
            </a:extLst>
          </p:cNvPr>
          <p:cNvCxnSpPr>
            <a:cxnSpLocks/>
          </p:cNvCxnSpPr>
          <p:nvPr/>
        </p:nvCxnSpPr>
        <p:spPr>
          <a:xfrm>
            <a:off x="1238315" y="5828513"/>
            <a:ext cx="7831770" cy="0"/>
          </a:xfrm>
          <a:prstGeom prst="line">
            <a:avLst/>
          </a:prstGeom>
          <a:ln w="12700">
            <a:solidFill>
              <a:srgbClr val="555F57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3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0BFA208-C9FB-421E-B4E1-873840DEBDB7}"/>
              </a:ext>
            </a:extLst>
          </p:cNvPr>
          <p:cNvSpPr txBox="1"/>
          <p:nvPr/>
        </p:nvSpPr>
        <p:spPr>
          <a:xfrm>
            <a:off x="5740435" y="706257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93D60A-0604-4A00-B93C-3A9E358DFAC6}"/>
              </a:ext>
            </a:extLst>
          </p:cNvPr>
          <p:cNvSpPr txBox="1"/>
          <p:nvPr/>
        </p:nvSpPr>
        <p:spPr>
          <a:xfrm>
            <a:off x="4694475" y="1026180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반려식물에 대한 </a:t>
            </a:r>
            <a:r>
              <a:rPr lang="ko-KR" altLang="en-US" sz="2000" spc="-150" dirty="0" smtClean="0">
                <a:solidFill>
                  <a:srgbClr val="C00000">
                    <a:alpha val="80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</a:t>
            </a:r>
            <a:r>
              <a:rPr lang="ko-KR" altLang="en-US" sz="2000" spc="-150" dirty="0">
                <a:solidFill>
                  <a:srgbClr val="C00000">
                    <a:alpha val="80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수요 전망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65905C-828D-41EA-AB46-3F77B5400B03}"/>
              </a:ext>
            </a:extLst>
          </p:cNvPr>
          <p:cNvSpPr txBox="1"/>
          <p:nvPr/>
        </p:nvSpPr>
        <p:spPr>
          <a:xfrm>
            <a:off x="1015681" y="628279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403044-F07F-43CC-B463-34FB04FC664C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01 -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58" y="1867411"/>
            <a:ext cx="6098646" cy="490960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893D60A-0604-4A00-B93C-3A9E358DFAC6}"/>
              </a:ext>
            </a:extLst>
          </p:cNvPr>
          <p:cNvSpPr txBox="1"/>
          <p:nvPr/>
        </p:nvSpPr>
        <p:spPr>
          <a:xfrm>
            <a:off x="4957040" y="2099625"/>
            <a:ext cx="124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미국</a:t>
            </a:r>
            <a:endParaRPr lang="ko-KR" altLang="en-US" spc="-150" dirty="0">
              <a:solidFill>
                <a:srgbClr val="C00000">
                  <a:alpha val="80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93D60A-0604-4A00-B93C-3A9E358DFAC6}"/>
              </a:ext>
            </a:extLst>
          </p:cNvPr>
          <p:cNvSpPr txBox="1"/>
          <p:nvPr/>
        </p:nvSpPr>
        <p:spPr>
          <a:xfrm>
            <a:off x="6481225" y="3572826"/>
            <a:ext cx="252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400</a:t>
            </a:r>
            <a:r>
              <a:rPr lang="ko-KR" altLang="en-US" sz="16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억 달러</a:t>
            </a:r>
            <a:endParaRPr lang="ko-KR" altLang="en-US" sz="1600" spc="-150" dirty="0">
              <a:solidFill>
                <a:srgbClr val="C00000">
                  <a:alpha val="80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893D60A-0604-4A00-B93C-3A9E358DFAC6}"/>
              </a:ext>
            </a:extLst>
          </p:cNvPr>
          <p:cNvSpPr txBox="1"/>
          <p:nvPr/>
        </p:nvSpPr>
        <p:spPr>
          <a:xfrm>
            <a:off x="7925649" y="3058922"/>
            <a:ext cx="2527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en-US" altLang="ko-KR" sz="16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00</a:t>
            </a:r>
            <a:r>
              <a:rPr lang="ko-KR" altLang="en-US" sz="16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억 달러</a:t>
            </a:r>
            <a:endParaRPr lang="ko-KR" altLang="en-US" sz="1600" spc="-150" dirty="0">
              <a:solidFill>
                <a:srgbClr val="C00000">
                  <a:alpha val="80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4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A67D563-0438-4B1A-8BB8-51324A059735}"/>
              </a:ext>
            </a:extLst>
          </p:cNvPr>
          <p:cNvSpPr txBox="1"/>
          <p:nvPr/>
        </p:nvSpPr>
        <p:spPr>
          <a:xfrm>
            <a:off x="5412189" y="547921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869761" y="415591"/>
            <a:ext cx="136395" cy="132330"/>
            <a:chOff x="1304641" y="1045404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3549" y="415591"/>
            <a:ext cx="136395" cy="132330"/>
            <a:chOff x="16145323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87685" y="5253201"/>
            <a:ext cx="7616629" cy="533684"/>
            <a:chOff x="2389524" y="8135560"/>
            <a:chExt cx="13521587" cy="80052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89524" y="8135560"/>
              <a:ext cx="13521587" cy="800526"/>
            </a:xfrm>
            <a:prstGeom prst="rect">
              <a:avLst/>
            </a:prstGeom>
          </p:spPr>
        </p:pic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843276"/>
              </p:ext>
            </p:extLst>
          </p:nvPr>
        </p:nvGraphicFramePr>
        <p:xfrm>
          <a:off x="2287685" y="1954043"/>
          <a:ext cx="7616629" cy="329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446">
                  <a:extLst>
                    <a:ext uri="{9D8B030D-6E8A-4147-A177-3AD203B41FA5}">
                      <a16:colId xmlns:a16="http://schemas.microsoft.com/office/drawing/2014/main" val="395391567"/>
                    </a:ext>
                  </a:extLst>
                </a:gridCol>
                <a:gridCol w="1302097">
                  <a:extLst>
                    <a:ext uri="{9D8B030D-6E8A-4147-A177-3AD203B41FA5}">
                      <a16:colId xmlns:a16="http://schemas.microsoft.com/office/drawing/2014/main" val="1710427501"/>
                    </a:ext>
                  </a:extLst>
                </a:gridCol>
                <a:gridCol w="1272724">
                  <a:extLst>
                    <a:ext uri="{9D8B030D-6E8A-4147-A177-3AD203B41FA5}">
                      <a16:colId xmlns:a16="http://schemas.microsoft.com/office/drawing/2014/main" val="3246660526"/>
                    </a:ext>
                  </a:extLst>
                </a:gridCol>
                <a:gridCol w="1213985">
                  <a:extLst>
                    <a:ext uri="{9D8B030D-6E8A-4147-A177-3AD203B41FA5}">
                      <a16:colId xmlns:a16="http://schemas.microsoft.com/office/drawing/2014/main" val="4170970791"/>
                    </a:ext>
                  </a:extLst>
                </a:gridCol>
                <a:gridCol w="1419521">
                  <a:extLst>
                    <a:ext uri="{9D8B030D-6E8A-4147-A177-3AD203B41FA5}">
                      <a16:colId xmlns:a16="http://schemas.microsoft.com/office/drawing/2014/main" val="1314000779"/>
                    </a:ext>
                  </a:extLst>
                </a:gridCol>
                <a:gridCol w="1408856">
                  <a:extLst>
                    <a:ext uri="{9D8B030D-6E8A-4147-A177-3AD203B41FA5}">
                      <a16:colId xmlns:a16="http://schemas.microsoft.com/office/drawing/2014/main" val="3197768100"/>
                    </a:ext>
                  </a:extLst>
                </a:gridCol>
              </a:tblGrid>
              <a:tr h="4684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항목</a:t>
                      </a: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존 진단 방식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신규 서비스</a:t>
                      </a: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차별성</a:t>
                      </a: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076659"/>
                  </a:ext>
                </a:extLst>
              </a:tr>
              <a:tr h="4684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문제점</a:t>
                      </a: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개선점</a:t>
                      </a: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477033"/>
                  </a:ext>
                </a:extLst>
              </a:tr>
              <a:tr h="993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온라인 </a:t>
                      </a:r>
                      <a:endParaRPr lang="en-US" altLang="ko-KR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rgbClr val="DEE3E3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현재 일반인이 </a:t>
                      </a:r>
                      <a:endParaRPr lang="en-US" altLang="ko-KR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보편적으로 사용하는 방식 </a:t>
                      </a:r>
                    </a:p>
                  </a:txBody>
                  <a:tcPr anchor="ctr"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 </a:t>
                      </a:r>
                      <a:r>
                        <a:rPr lang="ko-KR" altLang="en-US" sz="11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답변자마다</a:t>
                      </a:r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답변</a:t>
                      </a:r>
                      <a:endParaRPr lang="en-US" altLang="ko-KR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상이</a:t>
                      </a:r>
                      <a:endParaRPr lang="en-US" altLang="ko-KR" sz="1100" dirty="0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-</a:t>
                      </a:r>
                      <a:r>
                        <a:rPr lang="ko-KR" altLang="en-US" sz="11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잘못된 처방을 </a:t>
                      </a:r>
                      <a:r>
                        <a:rPr lang="ko-KR" altLang="en-US" sz="1100" baseline="0" dirty="0" err="1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알려줄수</a:t>
                      </a:r>
                      <a:r>
                        <a:rPr lang="ko-KR" altLang="en-US" sz="1100" baseline="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있음</a:t>
                      </a:r>
                      <a:endParaRPr lang="en-US" altLang="ko-KR" sz="1100" dirty="0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IT </a:t>
                      </a:r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기기 활용 </a:t>
                      </a:r>
                      <a:endParaRPr lang="en-US" altLang="ko-KR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및 </a:t>
                      </a:r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AI</a:t>
                      </a:r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기법 활용</a:t>
                      </a:r>
                    </a:p>
                  </a:txBody>
                  <a:tcPr anchor="ctr"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</a:t>
                      </a:r>
                      <a:r>
                        <a:rPr lang="ko-KR" altLang="en-US" sz="1100" b="1" dirty="0" smtClean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확한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질병 진단과</a:t>
                      </a:r>
                      <a:endParaRPr lang="en-US" altLang="ko-KR" sz="1100" dirty="0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처방 가능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DEE3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커뮤니티 방식의 </a:t>
                      </a:r>
                      <a:endParaRPr lang="en-US" altLang="ko-KR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질문</a:t>
                      </a:r>
                      <a:r>
                        <a:rPr lang="ko-KR" altLang="en-US" sz="110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답변 보다 </a:t>
                      </a:r>
                      <a:endParaRPr lang="en-US" altLang="ko-KR" sz="1100" baseline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답변속도개선</a:t>
                      </a:r>
                      <a:endParaRPr lang="en-US" altLang="ko-KR" sz="1100" baseline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및 신뢰성 상승 </a:t>
                      </a:r>
                      <a:endParaRPr lang="en-US" altLang="ko-KR" sz="1100" baseline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 </a:t>
                      </a:r>
                    </a:p>
                  </a:txBody>
                  <a:tcPr anchor="ctr">
                    <a:solidFill>
                      <a:srgbClr val="DE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9595"/>
                  </a:ext>
                </a:extLst>
              </a:tr>
              <a:tr h="1047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전문가</a:t>
                      </a: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식물 관련 전문가가 직접 확인</a:t>
                      </a: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식물 전문가의 </a:t>
                      </a:r>
                      <a:endParaRPr lang="en-US" altLang="ko-KR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면대면의</a:t>
                      </a:r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어려움 </a:t>
                      </a:r>
                      <a:endParaRPr lang="en-US" altLang="ko-KR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 </a:t>
                      </a:r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시간 </a:t>
                      </a:r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비용</a:t>
                      </a:r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AI </a:t>
                      </a:r>
                      <a:r>
                        <a:rPr lang="ko-KR" altLang="en-US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기법 활용 </a:t>
                      </a: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AI 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방식을 활용해</a:t>
                      </a:r>
                      <a:endParaRPr lang="en-US" altLang="ko-KR" sz="1100" dirty="0" smtClean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실시간</a:t>
                      </a:r>
                      <a:r>
                        <a:rPr lang="ko-KR" altLang="en-US" sz="1100" dirty="0" smtClean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으로 질병 진단 및 처방 가능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반려 식물 추천</a:t>
                      </a:r>
                      <a:r>
                        <a:rPr lang="en-US" altLang="ko-KR" sz="1100" kern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반려 식물</a:t>
                      </a:r>
                      <a:r>
                        <a:rPr lang="ko-KR" altLang="en-US" sz="1100" kern="120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용품을 </a:t>
                      </a:r>
                      <a:endParaRPr lang="en-US" altLang="ko-KR" sz="1100" kern="1200" baseline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추천함으로써 </a:t>
                      </a:r>
                      <a:endParaRPr lang="en-US" altLang="ko-KR" sz="1100" kern="1200" baseline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전문가에 준하는 </a:t>
                      </a:r>
                      <a:endParaRPr lang="en-US" altLang="ko-KR" sz="1100" kern="1200" baseline="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baseline="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추가 서비스 지향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solidFill>
                      <a:srgbClr val="EE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08169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93E309A-4103-4064-9F6A-9DD81CBFDAC1}"/>
              </a:ext>
            </a:extLst>
          </p:cNvPr>
          <p:cNvSpPr txBox="1"/>
          <p:nvPr/>
        </p:nvSpPr>
        <p:spPr>
          <a:xfrm>
            <a:off x="5412189" y="5373849"/>
            <a:ext cx="16466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1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방식과의  차별성 </a:t>
            </a:r>
            <a:endParaRPr lang="en-US" altLang="ko-KR" sz="1300" spc="-1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4831030" y="788993"/>
            <a:ext cx="247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기존방식과의 차별성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356361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346933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1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096000" y="1495275"/>
            <a:ext cx="5421505" cy="4840108"/>
            <a:chOff x="9142857" y="1800000"/>
            <a:chExt cx="8132258" cy="72601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42857" y="8200026"/>
              <a:ext cx="8132258" cy="860136"/>
              <a:chOff x="9142857" y="8200026"/>
              <a:chExt cx="8132258" cy="8601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2857" y="8200026"/>
                <a:ext cx="8132258" cy="86013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760265" y="1800000"/>
              <a:ext cx="4664970" cy="6841109"/>
              <a:chOff x="10760265" y="1800000"/>
              <a:chExt cx="4664970" cy="68411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760265" y="1800000"/>
                <a:ext cx="4664970" cy="684110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09354" y="5441229"/>
            <a:ext cx="1707937" cy="2095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28279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01 -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67D563-0438-4B1A-8BB8-51324A059735}"/>
              </a:ext>
            </a:extLst>
          </p:cNvPr>
          <p:cNvSpPr txBox="1"/>
          <p:nvPr/>
        </p:nvSpPr>
        <p:spPr>
          <a:xfrm>
            <a:off x="1936256" y="2198955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3E309A-4103-4064-9F6A-9DD81CBFDAC1}"/>
              </a:ext>
            </a:extLst>
          </p:cNvPr>
          <p:cNvSpPr txBox="1"/>
          <p:nvPr/>
        </p:nvSpPr>
        <p:spPr>
          <a:xfrm>
            <a:off x="1815174" y="3885394"/>
            <a:ext cx="37112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u="sng" spc="-100" dirty="0">
                <a:solidFill>
                  <a:srgbClr val="BC0818">
                    <a:alpha val="6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경기도 사이버 식물 병원에 </a:t>
            </a:r>
            <a:r>
              <a:rPr lang="ko-KR" altLang="en-US" sz="1300" spc="-1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식물의 이상 증세를 올리면 </a:t>
            </a:r>
            <a:endParaRPr lang="en-US" altLang="ko-KR" sz="1300" spc="-1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1553CC-FB3B-4EF7-B816-4157DC5C3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903" y="2410882"/>
            <a:ext cx="2706498" cy="33510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48D690-D78E-4F55-AAA6-20E4A056E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3141" y="1797797"/>
            <a:ext cx="2706497" cy="6130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8C21D04-B753-4654-A0F9-73030EEAD1AA}"/>
              </a:ext>
            </a:extLst>
          </p:cNvPr>
          <p:cNvSpPr txBox="1"/>
          <p:nvPr/>
        </p:nvSpPr>
        <p:spPr>
          <a:xfrm>
            <a:off x="1815174" y="4323608"/>
            <a:ext cx="24000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spc="-100" dirty="0">
                <a:solidFill>
                  <a:srgbClr val="FF0000">
                    <a:alpha val="6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 ~ 3</a:t>
            </a:r>
            <a:r>
              <a:rPr lang="ko-KR" altLang="en-US" sz="1300" b="1" spc="-100" dirty="0">
                <a:solidFill>
                  <a:srgbClr val="FF0000">
                    <a:alpha val="6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후에 </a:t>
            </a:r>
            <a:r>
              <a:rPr lang="ko-KR" altLang="en-US" sz="1300" spc="-1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답변을 받을 수 있다</a:t>
            </a:r>
            <a:r>
              <a:rPr lang="en-US" altLang="ko-KR" sz="1300" spc="-1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803209-DB04-46B9-993A-D32133AED1E7}"/>
              </a:ext>
            </a:extLst>
          </p:cNvPr>
          <p:cNvSpPr txBox="1"/>
          <p:nvPr/>
        </p:nvSpPr>
        <p:spPr>
          <a:xfrm>
            <a:off x="1833572" y="4874819"/>
            <a:ext cx="33941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spc="-80" dirty="0">
                <a:solidFill>
                  <a:srgbClr val="648B6C">
                    <a:alpha val="7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* </a:t>
            </a:r>
            <a:r>
              <a:rPr lang="ko-KR" altLang="en-US" sz="1100" spc="-80" dirty="0">
                <a:solidFill>
                  <a:srgbClr val="648B6C">
                    <a:alpha val="7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경기도농업기술원 </a:t>
            </a:r>
            <a:r>
              <a:rPr lang="en-US" altLang="ko-KR" sz="1100" spc="-80" dirty="0">
                <a:solidFill>
                  <a:srgbClr val="648B6C">
                    <a:alpha val="7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 http://www.plant119.kr/index.asp 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1907748" y="2503770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사이버 진단 의뢰서비스</a:t>
            </a:r>
            <a:endParaRPr lang="en-US" altLang="ko-KR" sz="24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AC5BC5-76E1-4ABA-83E5-EB8A46E3EA01}"/>
              </a:ext>
            </a:extLst>
          </p:cNvPr>
          <p:cNvSpPr txBox="1"/>
          <p:nvPr/>
        </p:nvSpPr>
        <p:spPr>
          <a:xfrm>
            <a:off x="1822042" y="3563730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반려식물에 대한 기존 프로그램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E64164D-8A14-4339-AEB1-7CCB2681EB60}"/>
              </a:ext>
            </a:extLst>
          </p:cNvPr>
          <p:cNvCxnSpPr>
            <a:cxnSpLocks/>
          </p:cNvCxnSpPr>
          <p:nvPr/>
        </p:nvCxnSpPr>
        <p:spPr>
          <a:xfrm>
            <a:off x="1914175" y="2254612"/>
            <a:ext cx="0" cy="588491"/>
          </a:xfrm>
          <a:prstGeom prst="line">
            <a:avLst/>
          </a:prstGeom>
          <a:ln w="19050">
            <a:solidFill>
              <a:srgbClr val="BC0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4204460" y="2021080"/>
            <a:ext cx="3836956" cy="3654862"/>
            <a:chOff x="2797560" y="2552620"/>
            <a:chExt cx="3542280" cy="3374170"/>
          </a:xfrm>
        </p:grpSpPr>
        <p:sp>
          <p:nvSpPr>
            <p:cNvPr id="15" name="자유형 14"/>
            <p:cNvSpPr/>
            <p:nvPr/>
          </p:nvSpPr>
          <p:spPr>
            <a:xfrm>
              <a:off x="3438199" y="2917025"/>
              <a:ext cx="1296678" cy="1320060"/>
            </a:xfrm>
            <a:custGeom>
              <a:avLst/>
              <a:gdLst>
                <a:gd name="connsiteX0" fmla="*/ 817819 w 1116726"/>
                <a:gd name="connsiteY0" fmla="*/ 0 h 1136863"/>
                <a:gd name="connsiteX1" fmla="*/ 1111612 w 1116726"/>
                <a:gd name="connsiteY1" fmla="*/ 0 h 1136863"/>
                <a:gd name="connsiteX2" fmla="*/ 1116726 w 1116726"/>
                <a:gd name="connsiteY2" fmla="*/ 50731 h 1136863"/>
                <a:gd name="connsiteX3" fmla="*/ 483995 w 1116726"/>
                <a:gd name="connsiteY3" fmla="*/ 1113833 h 1136863"/>
                <a:gd name="connsiteX4" fmla="*/ 436187 w 1116726"/>
                <a:gd name="connsiteY4" fmla="*/ 1136863 h 1136863"/>
                <a:gd name="connsiteX5" fmla="*/ 369847 w 1116726"/>
                <a:gd name="connsiteY5" fmla="*/ 1096561 h 1136863"/>
                <a:gd name="connsiteX6" fmla="*/ 1839 w 1116726"/>
                <a:gd name="connsiteY6" fmla="*/ 962295 h 1136863"/>
                <a:gd name="connsiteX7" fmla="*/ 0 w 1116726"/>
                <a:gd name="connsiteY7" fmla="*/ 962014 h 1136863"/>
                <a:gd name="connsiteX8" fmla="*/ 0 w 1116726"/>
                <a:gd name="connsiteY8" fmla="*/ 956658 h 1136863"/>
                <a:gd name="connsiteX9" fmla="*/ 92153 w 1116726"/>
                <a:gd name="connsiteY9" fmla="*/ 947368 h 1136863"/>
                <a:gd name="connsiteX10" fmla="*/ 822933 w 1116726"/>
                <a:gd name="connsiteY10" fmla="*/ 50731 h 11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6726" h="1136863">
                  <a:moveTo>
                    <a:pt x="817819" y="0"/>
                  </a:moveTo>
                  <a:lnTo>
                    <a:pt x="1111612" y="0"/>
                  </a:lnTo>
                  <a:lnTo>
                    <a:pt x="1116726" y="50731"/>
                  </a:lnTo>
                  <a:cubicBezTo>
                    <a:pt x="1116726" y="509793"/>
                    <a:pt x="860878" y="909097"/>
                    <a:pt x="483995" y="1113833"/>
                  </a:cubicBezTo>
                  <a:lnTo>
                    <a:pt x="436187" y="1136863"/>
                  </a:lnTo>
                  <a:lnTo>
                    <a:pt x="369847" y="1096561"/>
                  </a:lnTo>
                  <a:cubicBezTo>
                    <a:pt x="256130" y="1034786"/>
                    <a:pt x="132452" y="989022"/>
                    <a:pt x="1839" y="962295"/>
                  </a:cubicBezTo>
                  <a:lnTo>
                    <a:pt x="0" y="962014"/>
                  </a:lnTo>
                  <a:lnTo>
                    <a:pt x="0" y="956658"/>
                  </a:lnTo>
                  <a:lnTo>
                    <a:pt x="92153" y="947368"/>
                  </a:lnTo>
                  <a:cubicBezTo>
                    <a:pt x="509208" y="862026"/>
                    <a:pt x="822933" y="493016"/>
                    <a:pt x="822933" y="50731"/>
                  </a:cubicBezTo>
                  <a:close/>
                </a:path>
              </a:pathLst>
            </a:custGeom>
            <a:solidFill>
              <a:srgbClr val="A3B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988153" y="2730593"/>
              <a:ext cx="773196" cy="773196"/>
            </a:xfrm>
            <a:prstGeom prst="ellipse">
              <a:avLst/>
            </a:prstGeom>
            <a:solidFill>
              <a:srgbClr val="A3B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" pitchFamily="34" charset="0"/>
                <a:ea typeface="맑은 고딕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 rot="15308502">
              <a:off x="2799034" y="2552620"/>
              <a:ext cx="1144498" cy="1144498"/>
              <a:chOff x="5108377" y="2840092"/>
              <a:chExt cx="985665" cy="985665"/>
            </a:xfrm>
          </p:grpSpPr>
          <p:sp>
            <p:nvSpPr>
              <p:cNvPr id="31" name="막힌 원호 30"/>
              <p:cNvSpPr/>
              <p:nvPr/>
            </p:nvSpPr>
            <p:spPr>
              <a:xfrm rot="3303013">
                <a:off x="5108377" y="2840092"/>
                <a:ext cx="985665" cy="985665"/>
              </a:xfrm>
              <a:prstGeom prst="blockArc">
                <a:avLst>
                  <a:gd name="adj1" fmla="val 8552299"/>
                  <a:gd name="adj2" fmla="val 325701"/>
                  <a:gd name="adj3" fmla="val 32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rot="14400000">
                <a:off x="5772841" y="3722397"/>
                <a:ext cx="71421" cy="7142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2968751" y="2721347"/>
              <a:ext cx="796008" cy="767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extrusionClr>
                  <a:srgbClr val="E46C0A"/>
                </a:extrusionClr>
                <a:contourClr>
                  <a:srgbClr val="E46C0A"/>
                </a:contourClr>
              </a:sp3d>
            </a:bodyPr>
            <a:lstStyle/>
            <a:p>
              <a:pPr algn="ctr">
                <a:defRPr/>
              </a:pPr>
              <a:r>
                <a:rPr lang="en-US" altLang="ko-KR" sz="4800" b="1" dirty="0">
                  <a:ln w="76200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S</a:t>
              </a:r>
              <a:endParaRPr lang="ko-KR" altLang="ko-KR" sz="4800" b="1" dirty="0">
                <a:ln w="76200">
                  <a:noFill/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rot="16200000" flipH="1" flipV="1">
              <a:off x="4634821" y="3151880"/>
              <a:ext cx="1296678" cy="1320060"/>
            </a:xfrm>
            <a:custGeom>
              <a:avLst/>
              <a:gdLst>
                <a:gd name="connsiteX0" fmla="*/ 817819 w 1116726"/>
                <a:gd name="connsiteY0" fmla="*/ 0 h 1136863"/>
                <a:gd name="connsiteX1" fmla="*/ 1111612 w 1116726"/>
                <a:gd name="connsiteY1" fmla="*/ 0 h 1136863"/>
                <a:gd name="connsiteX2" fmla="*/ 1116726 w 1116726"/>
                <a:gd name="connsiteY2" fmla="*/ 50731 h 1136863"/>
                <a:gd name="connsiteX3" fmla="*/ 483995 w 1116726"/>
                <a:gd name="connsiteY3" fmla="*/ 1113833 h 1136863"/>
                <a:gd name="connsiteX4" fmla="*/ 436187 w 1116726"/>
                <a:gd name="connsiteY4" fmla="*/ 1136863 h 1136863"/>
                <a:gd name="connsiteX5" fmla="*/ 369847 w 1116726"/>
                <a:gd name="connsiteY5" fmla="*/ 1096561 h 1136863"/>
                <a:gd name="connsiteX6" fmla="*/ 1839 w 1116726"/>
                <a:gd name="connsiteY6" fmla="*/ 962295 h 1136863"/>
                <a:gd name="connsiteX7" fmla="*/ 0 w 1116726"/>
                <a:gd name="connsiteY7" fmla="*/ 962014 h 1136863"/>
                <a:gd name="connsiteX8" fmla="*/ 0 w 1116726"/>
                <a:gd name="connsiteY8" fmla="*/ 956658 h 1136863"/>
                <a:gd name="connsiteX9" fmla="*/ 92153 w 1116726"/>
                <a:gd name="connsiteY9" fmla="*/ 947368 h 1136863"/>
                <a:gd name="connsiteX10" fmla="*/ 822933 w 1116726"/>
                <a:gd name="connsiteY10" fmla="*/ 50731 h 11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6726" h="1136863">
                  <a:moveTo>
                    <a:pt x="817819" y="0"/>
                  </a:moveTo>
                  <a:lnTo>
                    <a:pt x="1111612" y="0"/>
                  </a:lnTo>
                  <a:lnTo>
                    <a:pt x="1116726" y="50731"/>
                  </a:lnTo>
                  <a:cubicBezTo>
                    <a:pt x="1116726" y="509793"/>
                    <a:pt x="860878" y="909097"/>
                    <a:pt x="483995" y="1113833"/>
                  </a:cubicBezTo>
                  <a:lnTo>
                    <a:pt x="436187" y="1136863"/>
                  </a:lnTo>
                  <a:lnTo>
                    <a:pt x="369847" y="1096561"/>
                  </a:lnTo>
                  <a:cubicBezTo>
                    <a:pt x="256130" y="1034786"/>
                    <a:pt x="132452" y="989022"/>
                    <a:pt x="1839" y="962295"/>
                  </a:cubicBezTo>
                  <a:lnTo>
                    <a:pt x="0" y="962014"/>
                  </a:lnTo>
                  <a:lnTo>
                    <a:pt x="0" y="956658"/>
                  </a:lnTo>
                  <a:lnTo>
                    <a:pt x="92153" y="947368"/>
                  </a:lnTo>
                  <a:cubicBezTo>
                    <a:pt x="509208" y="862026"/>
                    <a:pt x="822933" y="493016"/>
                    <a:pt x="822933" y="50731"/>
                  </a:cubicBezTo>
                  <a:close/>
                </a:path>
              </a:pathLst>
            </a:custGeom>
            <a:solidFill>
              <a:srgbClr val="ED70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387956" y="2730593"/>
              <a:ext cx="773196" cy="773196"/>
            </a:xfrm>
            <a:prstGeom prst="ellipse">
              <a:avLst/>
            </a:prstGeom>
            <a:solidFill>
              <a:srgbClr val="ED70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" pitchFamily="34" charset="0"/>
                <a:ea typeface="맑은 고딕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5195342" y="2552620"/>
              <a:ext cx="1144498" cy="1144498"/>
              <a:chOff x="5108377" y="2840092"/>
              <a:chExt cx="985665" cy="985665"/>
            </a:xfrm>
          </p:grpSpPr>
          <p:sp>
            <p:nvSpPr>
              <p:cNvPr id="26" name="막힌 원호 25"/>
              <p:cNvSpPr/>
              <p:nvPr/>
            </p:nvSpPr>
            <p:spPr>
              <a:xfrm rot="3303013">
                <a:off x="5108377" y="2840092"/>
                <a:ext cx="985665" cy="985665"/>
              </a:xfrm>
              <a:prstGeom prst="blockArc">
                <a:avLst>
                  <a:gd name="adj1" fmla="val 8552299"/>
                  <a:gd name="adj2" fmla="val 325701"/>
                  <a:gd name="adj3" fmla="val 32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27" name="이등변 삼각형 26"/>
              <p:cNvSpPr/>
              <p:nvPr/>
            </p:nvSpPr>
            <p:spPr>
              <a:xfrm rot="14400000">
                <a:off x="5772841" y="3722397"/>
                <a:ext cx="71421" cy="7142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5376842" y="2729387"/>
              <a:ext cx="796008" cy="767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extrusionClr>
                  <a:srgbClr val="E46C0A"/>
                </a:extrusionClr>
                <a:contourClr>
                  <a:srgbClr val="E46C0A"/>
                </a:contourClr>
              </a:sp3d>
            </a:bodyPr>
            <a:lstStyle/>
            <a:p>
              <a:pPr algn="ctr">
                <a:defRPr/>
              </a:pPr>
              <a:r>
                <a:rPr lang="en-US" altLang="ko-KR" sz="4800" b="1" dirty="0">
                  <a:ln w="76200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W</a:t>
              </a:r>
              <a:endParaRPr lang="ko-KR" altLang="ko-KR" sz="4800" b="1" dirty="0">
                <a:ln w="76200">
                  <a:noFill/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16200000">
              <a:off x="3213567" y="4116262"/>
              <a:ext cx="1296678" cy="1320060"/>
            </a:xfrm>
            <a:custGeom>
              <a:avLst/>
              <a:gdLst>
                <a:gd name="connsiteX0" fmla="*/ 817819 w 1116726"/>
                <a:gd name="connsiteY0" fmla="*/ 0 h 1136863"/>
                <a:gd name="connsiteX1" fmla="*/ 1111612 w 1116726"/>
                <a:gd name="connsiteY1" fmla="*/ 0 h 1136863"/>
                <a:gd name="connsiteX2" fmla="*/ 1116726 w 1116726"/>
                <a:gd name="connsiteY2" fmla="*/ 50731 h 1136863"/>
                <a:gd name="connsiteX3" fmla="*/ 483995 w 1116726"/>
                <a:gd name="connsiteY3" fmla="*/ 1113833 h 1136863"/>
                <a:gd name="connsiteX4" fmla="*/ 436187 w 1116726"/>
                <a:gd name="connsiteY4" fmla="*/ 1136863 h 1136863"/>
                <a:gd name="connsiteX5" fmla="*/ 369847 w 1116726"/>
                <a:gd name="connsiteY5" fmla="*/ 1096561 h 1136863"/>
                <a:gd name="connsiteX6" fmla="*/ 1839 w 1116726"/>
                <a:gd name="connsiteY6" fmla="*/ 962295 h 1136863"/>
                <a:gd name="connsiteX7" fmla="*/ 0 w 1116726"/>
                <a:gd name="connsiteY7" fmla="*/ 962014 h 1136863"/>
                <a:gd name="connsiteX8" fmla="*/ 0 w 1116726"/>
                <a:gd name="connsiteY8" fmla="*/ 956658 h 1136863"/>
                <a:gd name="connsiteX9" fmla="*/ 92153 w 1116726"/>
                <a:gd name="connsiteY9" fmla="*/ 947368 h 1136863"/>
                <a:gd name="connsiteX10" fmla="*/ 822933 w 1116726"/>
                <a:gd name="connsiteY10" fmla="*/ 50731 h 11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6726" h="1136863">
                  <a:moveTo>
                    <a:pt x="817819" y="0"/>
                  </a:moveTo>
                  <a:lnTo>
                    <a:pt x="1111612" y="0"/>
                  </a:lnTo>
                  <a:lnTo>
                    <a:pt x="1116726" y="50731"/>
                  </a:lnTo>
                  <a:cubicBezTo>
                    <a:pt x="1116726" y="509793"/>
                    <a:pt x="860878" y="909097"/>
                    <a:pt x="483995" y="1113833"/>
                  </a:cubicBezTo>
                  <a:lnTo>
                    <a:pt x="436187" y="1136863"/>
                  </a:lnTo>
                  <a:lnTo>
                    <a:pt x="369847" y="1096561"/>
                  </a:lnTo>
                  <a:cubicBezTo>
                    <a:pt x="256130" y="1034786"/>
                    <a:pt x="132452" y="989022"/>
                    <a:pt x="1839" y="962295"/>
                  </a:cubicBezTo>
                  <a:lnTo>
                    <a:pt x="0" y="962014"/>
                  </a:lnTo>
                  <a:lnTo>
                    <a:pt x="0" y="956658"/>
                  </a:lnTo>
                  <a:lnTo>
                    <a:pt x="92153" y="947368"/>
                  </a:lnTo>
                  <a:cubicBezTo>
                    <a:pt x="509208" y="862026"/>
                    <a:pt x="822933" y="493016"/>
                    <a:pt x="822933" y="50731"/>
                  </a:cubicBezTo>
                  <a:close/>
                </a:path>
              </a:pathLst>
            </a:custGeom>
            <a:solidFill>
              <a:srgbClr val="F6A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2988153" y="4964272"/>
              <a:ext cx="773196" cy="773196"/>
            </a:xfrm>
            <a:prstGeom prst="ellipse">
              <a:avLst/>
            </a:prstGeom>
            <a:solidFill>
              <a:srgbClr val="F6A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" pitchFamily="34" charset="0"/>
                <a:ea typeface="맑은 고딕" pitchFamily="50" charset="-127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 rot="11624923">
              <a:off x="2797560" y="4782292"/>
              <a:ext cx="1144498" cy="1144498"/>
              <a:chOff x="5108377" y="2840092"/>
              <a:chExt cx="985665" cy="985665"/>
            </a:xfrm>
          </p:grpSpPr>
          <p:sp>
            <p:nvSpPr>
              <p:cNvPr id="37" name="막힌 원호 36"/>
              <p:cNvSpPr/>
              <p:nvPr/>
            </p:nvSpPr>
            <p:spPr>
              <a:xfrm rot="3303013">
                <a:off x="5108377" y="2840092"/>
                <a:ext cx="985665" cy="985665"/>
              </a:xfrm>
              <a:prstGeom prst="blockArc">
                <a:avLst>
                  <a:gd name="adj1" fmla="val 8552299"/>
                  <a:gd name="adj2" fmla="val 325701"/>
                  <a:gd name="adj3" fmla="val 32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38" name="이등변 삼각형 37"/>
              <p:cNvSpPr/>
              <p:nvPr/>
            </p:nvSpPr>
            <p:spPr>
              <a:xfrm rot="14400000">
                <a:off x="5772841" y="3722397"/>
                <a:ext cx="71421" cy="7142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2976791" y="4958114"/>
              <a:ext cx="796008" cy="767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extrusionClr>
                  <a:srgbClr val="E46C0A"/>
                </a:extrusionClr>
                <a:contourClr>
                  <a:srgbClr val="E46C0A"/>
                </a:contourClr>
              </a:sp3d>
            </a:bodyPr>
            <a:lstStyle/>
            <a:p>
              <a:pPr algn="ctr">
                <a:defRPr/>
              </a:pPr>
              <a:r>
                <a:rPr lang="en-US" altLang="ko-KR" sz="4800" b="1" dirty="0">
                  <a:ln w="76200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O</a:t>
              </a:r>
              <a:endParaRPr lang="ko-KR" altLang="ko-KR" sz="4800" b="1" dirty="0">
                <a:ln w="76200">
                  <a:noFill/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flipH="1" flipV="1">
              <a:off x="4410188" y="4341101"/>
              <a:ext cx="1296678" cy="1320060"/>
            </a:xfrm>
            <a:custGeom>
              <a:avLst/>
              <a:gdLst>
                <a:gd name="connsiteX0" fmla="*/ 817819 w 1116726"/>
                <a:gd name="connsiteY0" fmla="*/ 0 h 1136863"/>
                <a:gd name="connsiteX1" fmla="*/ 1111612 w 1116726"/>
                <a:gd name="connsiteY1" fmla="*/ 0 h 1136863"/>
                <a:gd name="connsiteX2" fmla="*/ 1116726 w 1116726"/>
                <a:gd name="connsiteY2" fmla="*/ 50731 h 1136863"/>
                <a:gd name="connsiteX3" fmla="*/ 483995 w 1116726"/>
                <a:gd name="connsiteY3" fmla="*/ 1113833 h 1136863"/>
                <a:gd name="connsiteX4" fmla="*/ 436187 w 1116726"/>
                <a:gd name="connsiteY4" fmla="*/ 1136863 h 1136863"/>
                <a:gd name="connsiteX5" fmla="*/ 369847 w 1116726"/>
                <a:gd name="connsiteY5" fmla="*/ 1096561 h 1136863"/>
                <a:gd name="connsiteX6" fmla="*/ 1839 w 1116726"/>
                <a:gd name="connsiteY6" fmla="*/ 962295 h 1136863"/>
                <a:gd name="connsiteX7" fmla="*/ 0 w 1116726"/>
                <a:gd name="connsiteY7" fmla="*/ 962014 h 1136863"/>
                <a:gd name="connsiteX8" fmla="*/ 0 w 1116726"/>
                <a:gd name="connsiteY8" fmla="*/ 956658 h 1136863"/>
                <a:gd name="connsiteX9" fmla="*/ 92153 w 1116726"/>
                <a:gd name="connsiteY9" fmla="*/ 947368 h 1136863"/>
                <a:gd name="connsiteX10" fmla="*/ 822933 w 1116726"/>
                <a:gd name="connsiteY10" fmla="*/ 50731 h 11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6726" h="1136863">
                  <a:moveTo>
                    <a:pt x="817819" y="0"/>
                  </a:moveTo>
                  <a:lnTo>
                    <a:pt x="1111612" y="0"/>
                  </a:lnTo>
                  <a:lnTo>
                    <a:pt x="1116726" y="50731"/>
                  </a:lnTo>
                  <a:cubicBezTo>
                    <a:pt x="1116726" y="509793"/>
                    <a:pt x="860878" y="909097"/>
                    <a:pt x="483995" y="1113833"/>
                  </a:cubicBezTo>
                  <a:lnTo>
                    <a:pt x="436187" y="1136863"/>
                  </a:lnTo>
                  <a:lnTo>
                    <a:pt x="369847" y="1096561"/>
                  </a:lnTo>
                  <a:cubicBezTo>
                    <a:pt x="256130" y="1034786"/>
                    <a:pt x="132452" y="989022"/>
                    <a:pt x="1839" y="962295"/>
                  </a:cubicBezTo>
                  <a:lnTo>
                    <a:pt x="0" y="962014"/>
                  </a:lnTo>
                  <a:lnTo>
                    <a:pt x="0" y="956658"/>
                  </a:lnTo>
                  <a:lnTo>
                    <a:pt x="92153" y="947368"/>
                  </a:lnTo>
                  <a:cubicBezTo>
                    <a:pt x="509208" y="862026"/>
                    <a:pt x="822933" y="493016"/>
                    <a:pt x="822933" y="50731"/>
                  </a:cubicBezTo>
                  <a:close/>
                </a:path>
              </a:pathLst>
            </a:custGeom>
            <a:solidFill>
              <a:srgbClr val="47AD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5387956" y="4964272"/>
              <a:ext cx="773196" cy="773196"/>
            </a:xfrm>
            <a:prstGeom prst="ellipse">
              <a:avLst/>
            </a:prstGeom>
            <a:solidFill>
              <a:srgbClr val="47AD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" pitchFamily="34" charset="0"/>
                <a:ea typeface="맑은 고딕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 rot="4958257">
              <a:off x="5195342" y="4782292"/>
              <a:ext cx="1144498" cy="1144498"/>
              <a:chOff x="5108377" y="2840092"/>
              <a:chExt cx="985665" cy="985665"/>
            </a:xfrm>
          </p:grpSpPr>
          <p:sp>
            <p:nvSpPr>
              <p:cNvPr id="34" name="막힌 원호 33"/>
              <p:cNvSpPr/>
              <p:nvPr/>
            </p:nvSpPr>
            <p:spPr>
              <a:xfrm rot="3303013">
                <a:off x="5108377" y="2840092"/>
                <a:ext cx="985665" cy="985665"/>
              </a:xfrm>
              <a:prstGeom prst="blockArc">
                <a:avLst>
                  <a:gd name="adj1" fmla="val 8552299"/>
                  <a:gd name="adj2" fmla="val 325701"/>
                  <a:gd name="adj3" fmla="val 32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35" name="이등변 삼각형 34"/>
              <p:cNvSpPr/>
              <p:nvPr/>
            </p:nvSpPr>
            <p:spPr>
              <a:xfrm rot="14400000">
                <a:off x="5772841" y="3722397"/>
                <a:ext cx="71421" cy="7142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sp>
          <p:nvSpPr>
            <p:cNvPr id="43" name="Text Box 8"/>
            <p:cNvSpPr txBox="1">
              <a:spLocks noChangeArrowheads="1"/>
            </p:cNvSpPr>
            <p:nvPr/>
          </p:nvSpPr>
          <p:spPr bwMode="auto">
            <a:xfrm>
              <a:off x="5376842" y="4958114"/>
              <a:ext cx="796008" cy="767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extrusionClr>
                  <a:srgbClr val="E46C0A"/>
                </a:extrusionClr>
                <a:contourClr>
                  <a:srgbClr val="E46C0A"/>
                </a:contourClr>
              </a:sp3d>
            </a:bodyPr>
            <a:lstStyle/>
            <a:p>
              <a:pPr algn="ctr">
                <a:defRPr/>
              </a:pPr>
              <a:r>
                <a:rPr lang="en-US" altLang="ko-KR" sz="4800" b="1" dirty="0">
                  <a:ln w="76200">
                    <a:noFill/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T</a:t>
              </a:r>
              <a:endParaRPr lang="ko-KR" altLang="ko-KR" sz="4800" b="1" dirty="0">
                <a:ln w="76200">
                  <a:noFill/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759343" y="2037191"/>
            <a:ext cx="2598724" cy="1496363"/>
            <a:chOff x="471935" y="2428385"/>
            <a:chExt cx="2074427" cy="1496363"/>
          </a:xfrm>
        </p:grpSpPr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1063736" y="2854563"/>
              <a:ext cx="14826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solidFill>
                    <a:srgbClr val="A3B779"/>
                  </a:solidFill>
                  <a:latin typeface="+mj-lt"/>
                  <a:ea typeface="맑은 고딕" pitchFamily="50" charset="-127"/>
                </a:rPr>
                <a:t>Trength</a:t>
              </a:r>
              <a:endParaRPr lang="ko-KR" altLang="ko-KR" sz="1400" b="1" dirty="0">
                <a:solidFill>
                  <a:srgbClr val="A3B779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508986" y="2428385"/>
              <a:ext cx="796008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extrusionClr>
                  <a:srgbClr val="E46C0A"/>
                </a:extrusionClr>
                <a:contourClr>
                  <a:srgbClr val="E46C0A"/>
                </a:contourClr>
              </a:sp3d>
            </a:bodyPr>
            <a:lstStyle/>
            <a:p>
              <a:pPr algn="ctr">
                <a:defRPr/>
              </a:pPr>
              <a:r>
                <a:rPr lang="en-US" altLang="ko-KR" sz="5400" b="1" dirty="0">
                  <a:ln w="76200">
                    <a:noFill/>
                  </a:ln>
                  <a:solidFill>
                    <a:srgbClr val="A3B779"/>
                  </a:solidFill>
                  <a:latin typeface="+mj-lt"/>
                  <a:ea typeface="맑은 고딕" pitchFamily="50" charset="-127"/>
                </a:rPr>
                <a:t>S</a:t>
              </a:r>
              <a:endParaRPr lang="ko-KR" altLang="ko-KR" sz="5400" b="1" dirty="0">
                <a:ln w="76200">
                  <a:noFill/>
                </a:ln>
                <a:solidFill>
                  <a:srgbClr val="A3B779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1935" y="3186084"/>
              <a:ext cx="19681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* </a:t>
              </a:r>
              <a:r>
                <a:rPr lang="ko-KR" altLang="en-US" sz="1400" b="1" dirty="0" err="1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빠른속도로</a:t>
              </a:r>
              <a:r>
                <a:rPr lang="ko-KR" altLang="en-US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식물 상태 확인</a:t>
              </a:r>
              <a:endPara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* AI </a:t>
              </a:r>
              <a:r>
                <a:rPr lang="ko-KR" altLang="en-US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반복학습으로 인한 </a:t>
              </a:r>
              <a:endPara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</a:t>
              </a:r>
              <a:r>
                <a:rPr lang="ko-KR" altLang="en-US" sz="1400" b="1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답변신뢰성</a:t>
              </a:r>
              <a:r>
                <a:rPr lang="ko-KR" altLang="en-US" sz="1400" b="1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147031" y="2025448"/>
            <a:ext cx="2738614" cy="985937"/>
            <a:chOff x="6806029" y="2416641"/>
            <a:chExt cx="2243638" cy="985937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806029" y="2416641"/>
              <a:ext cx="796008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extrusionClr>
                  <a:srgbClr val="E46C0A"/>
                </a:extrusionClr>
                <a:contourClr>
                  <a:srgbClr val="E46C0A"/>
                </a:contourClr>
              </a:sp3d>
            </a:bodyPr>
            <a:lstStyle/>
            <a:p>
              <a:pPr algn="ctr">
                <a:defRPr/>
              </a:pPr>
              <a:r>
                <a:rPr lang="en-US" altLang="ko-KR" sz="5400" b="1" dirty="0">
                  <a:ln w="76200">
                    <a:noFill/>
                  </a:ln>
                  <a:solidFill>
                    <a:srgbClr val="ED7076"/>
                  </a:solidFill>
                  <a:latin typeface="+mj-lt"/>
                  <a:ea typeface="맑은 고딕" pitchFamily="50" charset="-127"/>
                </a:rPr>
                <a:t>W</a:t>
              </a:r>
              <a:endParaRPr lang="ko-KR" altLang="ko-KR" sz="5400" b="1" dirty="0">
                <a:ln w="76200">
                  <a:noFill/>
                </a:ln>
                <a:solidFill>
                  <a:srgbClr val="ED7076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407909" y="2878306"/>
              <a:ext cx="109461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solidFill>
                    <a:srgbClr val="ED7076"/>
                  </a:solidFill>
                  <a:latin typeface="+mj-lt"/>
                  <a:ea typeface="맑은 고딕" pitchFamily="50" charset="-127"/>
                </a:rPr>
                <a:t>eakness</a:t>
              </a:r>
              <a:endParaRPr lang="ko-KR" altLang="ko-KR" sz="1400" b="1" dirty="0">
                <a:solidFill>
                  <a:srgbClr val="ED7076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14113" y="3140968"/>
              <a:ext cx="213555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* </a:t>
              </a:r>
              <a:r>
                <a:rPr lang="ko-KR" altLang="en-US" sz="1100" dirty="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다양한 식물에 대한 데이터 </a:t>
              </a:r>
              <a:r>
                <a:rPr lang="ko-KR" altLang="en-US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셋의 </a:t>
              </a:r>
              <a:r>
                <a:rPr lang="ko-KR" altLang="en-US" sz="1100" dirty="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부족</a:t>
              </a:r>
              <a:endPara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081491" y="4195575"/>
            <a:ext cx="3050335" cy="1314604"/>
            <a:chOff x="6726329" y="4586768"/>
            <a:chExt cx="2499020" cy="1314604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726329" y="4586768"/>
              <a:ext cx="796008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extrusionClr>
                  <a:srgbClr val="E46C0A"/>
                </a:extrusionClr>
                <a:contourClr>
                  <a:srgbClr val="E46C0A"/>
                </a:contourClr>
              </a:sp3d>
            </a:bodyPr>
            <a:lstStyle/>
            <a:p>
              <a:pPr algn="ctr">
                <a:defRPr/>
              </a:pPr>
              <a:r>
                <a:rPr lang="en-US" altLang="ko-KR" sz="5400" b="1" dirty="0">
                  <a:ln w="76200">
                    <a:noFill/>
                  </a:ln>
                  <a:solidFill>
                    <a:srgbClr val="47ADB9"/>
                  </a:solidFill>
                  <a:latin typeface="+mj-lt"/>
                  <a:ea typeface="맑은 고딕" pitchFamily="50" charset="-127"/>
                </a:rPr>
                <a:t>T</a:t>
              </a:r>
              <a:endParaRPr lang="ko-KR" altLang="ko-KR" sz="5400" b="1" dirty="0">
                <a:ln w="76200">
                  <a:noFill/>
                </a:ln>
                <a:solidFill>
                  <a:srgbClr val="47ADB9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7206946" y="5064472"/>
              <a:ext cx="14826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solidFill>
                    <a:srgbClr val="47ADB9"/>
                  </a:solidFill>
                  <a:latin typeface="+mj-lt"/>
                  <a:ea typeface="맑은 고딕" pitchFamily="50" charset="-127"/>
                </a:rPr>
                <a:t>hreats</a:t>
              </a:r>
              <a:endParaRPr lang="ko-KR" altLang="ko-KR" sz="1400" b="1" dirty="0">
                <a:solidFill>
                  <a:srgbClr val="47ADB9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914114" y="5301208"/>
              <a:ext cx="2311235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*</a:t>
              </a:r>
              <a:r>
                <a:rPr lang="ko-KR" altLang="en-US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하나의 증상의 여러 원인이 있을 때 </a:t>
              </a:r>
              <a:r>
                <a:rPr lang="en-US" altLang="ko-KR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</a:p>
            <a:p>
              <a:r>
                <a:rPr lang="ko-KR" altLang="en-US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정확한 진단이 부족해 모든 식물에 대한</a:t>
              </a:r>
              <a:endParaRPr lang="en-US" altLang="ko-KR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대응 부족</a:t>
              </a:r>
              <a:r>
                <a:rPr lang="en-US" altLang="ko-KR" sz="11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endParaRPr lang="ko-KR" altLang="en-US" sz="11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762549" y="4180447"/>
            <a:ext cx="3088065" cy="1875534"/>
            <a:chOff x="460338" y="4595225"/>
            <a:chExt cx="2086024" cy="1875534"/>
          </a:xfrm>
        </p:grpSpPr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1063736" y="5021403"/>
              <a:ext cx="14826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solidFill>
                    <a:srgbClr val="F6A44B"/>
                  </a:solidFill>
                  <a:latin typeface="+mj-lt"/>
                  <a:ea typeface="맑은 고딕" pitchFamily="50" charset="-127"/>
                </a:rPr>
                <a:t>pportunities</a:t>
              </a:r>
              <a:endParaRPr lang="ko-KR" altLang="ko-KR" sz="1400" b="1" dirty="0">
                <a:solidFill>
                  <a:srgbClr val="F6A44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508986" y="4595225"/>
              <a:ext cx="796008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extrusionClr>
                  <a:srgbClr val="E46C0A"/>
                </a:extrusionClr>
                <a:contourClr>
                  <a:srgbClr val="E46C0A"/>
                </a:contourClr>
              </a:sp3d>
            </a:bodyPr>
            <a:lstStyle/>
            <a:p>
              <a:pPr algn="ctr">
                <a:defRPr/>
              </a:pPr>
              <a:r>
                <a:rPr lang="en-US" altLang="ko-KR" sz="5400" b="1" dirty="0">
                  <a:ln w="76200">
                    <a:noFill/>
                  </a:ln>
                  <a:solidFill>
                    <a:srgbClr val="F6A44B"/>
                  </a:solidFill>
                  <a:latin typeface="+mj-lt"/>
                  <a:ea typeface="맑은 고딕" pitchFamily="50" charset="-127"/>
                </a:rPr>
                <a:t>O</a:t>
              </a:r>
              <a:endParaRPr lang="ko-KR" altLang="ko-KR" sz="5400" b="1" dirty="0">
                <a:ln w="76200">
                  <a:noFill/>
                </a:ln>
                <a:solidFill>
                  <a:srgbClr val="F6A44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0338" y="5301208"/>
              <a:ext cx="196443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* AI </a:t>
              </a:r>
              <a:r>
                <a:rPr lang="ko-KR" altLang="en-US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를 활용한 </a:t>
              </a:r>
              <a:r>
                <a:rPr lang="ko-KR" altLang="en-US" sz="140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반려식물</a:t>
              </a:r>
              <a:r>
                <a:rPr lang="ko-KR" altLang="en-US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endPara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서비스의 부재 </a:t>
              </a:r>
              <a:endPara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* </a:t>
              </a:r>
              <a:r>
                <a:rPr lang="ko-KR" altLang="en-US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시장 장악 가능</a:t>
              </a:r>
              <a:endPara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*</a:t>
              </a:r>
              <a:r>
                <a:rPr lang="ko-KR" altLang="en-US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코로나로 인해 실내활동 증가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A67D563-0438-4B1A-8BB8-51324A059735}"/>
              </a:ext>
            </a:extLst>
          </p:cNvPr>
          <p:cNvSpPr txBox="1"/>
          <p:nvPr/>
        </p:nvSpPr>
        <p:spPr>
          <a:xfrm>
            <a:off x="5384197" y="628278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4872028" y="883745"/>
            <a:ext cx="238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SWOT Analysis</a:t>
            </a:r>
            <a:endParaRPr lang="ko-KR" altLang="en-US" sz="24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9" name="그룹 1002"/>
          <p:cNvGrpSpPr/>
          <p:nvPr/>
        </p:nvGrpSpPr>
        <p:grpSpPr>
          <a:xfrm>
            <a:off x="869761" y="415591"/>
            <a:ext cx="136395" cy="132330"/>
            <a:chOff x="1304641" y="1045404"/>
            <a:chExt cx="204592" cy="198495"/>
          </a:xfrm>
        </p:grpSpPr>
        <p:pic>
          <p:nvPicPr>
            <p:cNvPr id="53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56" name="그룹 1003"/>
          <p:cNvGrpSpPr/>
          <p:nvPr/>
        </p:nvGrpSpPr>
        <p:grpSpPr>
          <a:xfrm>
            <a:off x="10763549" y="415591"/>
            <a:ext cx="136395" cy="132330"/>
            <a:chOff x="16145323" y="1045404"/>
            <a:chExt cx="204592" cy="198495"/>
          </a:xfrm>
        </p:grpSpPr>
        <p:pic>
          <p:nvPicPr>
            <p:cNvPr id="57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356361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346933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470747" y="2983542"/>
            <a:ext cx="26066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 식물병리학회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417922" y="5482133"/>
            <a:ext cx="26066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=&gt; </a:t>
            </a:r>
            <a:r>
              <a:rPr lang="ko-KR" altLang="en-US" sz="11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상세한 원인 설명을 통해 스스로 정확한 원인 파악 가능하도록 조치</a:t>
            </a:r>
            <a:endParaRPr lang="en-US" altLang="ko-KR" sz="11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7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683" y="126984"/>
            <a:ext cx="11911111" cy="6603175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683" y="126940"/>
            <a:ext cx="4952381" cy="6603263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1429" y="4938475"/>
            <a:ext cx="4850793" cy="29207"/>
            <a:chOff x="9257143" y="740771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1429" y="5460698"/>
            <a:ext cx="4850793" cy="29207"/>
            <a:chOff x="9257143" y="8191046"/>
            <a:chExt cx="727619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8191046"/>
              <a:ext cx="7276190" cy="43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1429" y="5982921"/>
            <a:ext cx="4850793" cy="29207"/>
            <a:chOff x="9257143" y="8974381"/>
            <a:chExt cx="7276190" cy="438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897438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90361" y="4601130"/>
            <a:ext cx="190875" cy="181485"/>
            <a:chOff x="9435540" y="6901694"/>
            <a:chExt cx="286313" cy="2722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82497" y="5116116"/>
            <a:ext cx="190875" cy="181485"/>
            <a:chOff x="9423744" y="7674174"/>
            <a:chExt cx="286313" cy="272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3744" y="767417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91977" y="5632734"/>
            <a:ext cx="190875" cy="181485"/>
            <a:chOff x="9437964" y="8449101"/>
            <a:chExt cx="286313" cy="2722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964" y="8449101"/>
              <a:ext cx="286313" cy="2722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1429" y="3949207"/>
            <a:ext cx="469886" cy="81909"/>
            <a:chOff x="9257143" y="5923810"/>
            <a:chExt cx="704829" cy="1228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CF18E31-6334-4BD4-95E9-40BB90C919E0}"/>
              </a:ext>
            </a:extLst>
          </p:cNvPr>
          <p:cNvSpPr txBox="1"/>
          <p:nvPr/>
        </p:nvSpPr>
        <p:spPr>
          <a:xfrm>
            <a:off x="6009551" y="1919525"/>
            <a:ext cx="3938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구현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CEEB3-3759-41D5-915A-C8440BFA4C2E}"/>
              </a:ext>
            </a:extLst>
          </p:cNvPr>
          <p:cNvSpPr txBox="1"/>
          <p:nvPr/>
        </p:nvSpPr>
        <p:spPr>
          <a:xfrm>
            <a:off x="6481236" y="4544673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수집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1EA112-96EA-41C0-8032-96FBFE127CB8}"/>
              </a:ext>
            </a:extLst>
          </p:cNvPr>
          <p:cNvSpPr txBox="1"/>
          <p:nvPr/>
        </p:nvSpPr>
        <p:spPr>
          <a:xfrm>
            <a:off x="6496809" y="5046324"/>
            <a:ext cx="2186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CNN</a:t>
            </a:r>
            <a:r>
              <a:rPr lang="ko-KR" altLang="en-US" sz="1600" spc="-1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통한 이미지 분류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9DE3AE-5893-4474-86C0-E62D8FAA8171}"/>
              </a:ext>
            </a:extLst>
          </p:cNvPr>
          <p:cNvSpPr txBox="1"/>
          <p:nvPr/>
        </p:nvSpPr>
        <p:spPr>
          <a:xfrm>
            <a:off x="6496809" y="5579950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소프트웨어 아키텍처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53A77B-CB30-4C84-9213-A43E4F301C0B}"/>
              </a:ext>
            </a:extLst>
          </p:cNvPr>
          <p:cNvSpPr txBox="1"/>
          <p:nvPr/>
        </p:nvSpPr>
        <p:spPr>
          <a:xfrm>
            <a:off x="6062326" y="2680985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648B6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식물을 부탁해</a:t>
            </a:r>
          </a:p>
        </p:txBody>
      </p:sp>
      <p:pic>
        <p:nvPicPr>
          <p:cNvPr id="28" name="Object 33">
            <a:extLst>
              <a:ext uri="{FF2B5EF4-FFF2-40B4-BE49-F238E27FC236}">
                <a16:creationId xmlns:a16="http://schemas.microsoft.com/office/drawing/2014/main" id="{ADD261A6-A60E-41C3-BC7A-8B43231E28A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2063" y="656983"/>
            <a:ext cx="1460317" cy="14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21"/>
          <p:cNvGrpSpPr/>
          <p:nvPr/>
        </p:nvGrpSpPr>
        <p:grpSpPr>
          <a:xfrm>
            <a:off x="1387028" y="5389285"/>
            <a:ext cx="1595588" cy="272372"/>
            <a:chOff x="2011905" y="7827148"/>
            <a:chExt cx="4345238" cy="321429"/>
          </a:xfrm>
        </p:grpSpPr>
        <p:pic>
          <p:nvPicPr>
            <p:cNvPr id="110" name="Object 7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905" y="7827148"/>
              <a:ext cx="4345238" cy="321429"/>
            </a:xfrm>
            <a:prstGeom prst="rect">
              <a:avLst/>
            </a:prstGeom>
          </p:spPr>
        </p:pic>
      </p:grpSp>
      <p:grpSp>
        <p:nvGrpSpPr>
          <p:cNvPr id="107" name="그룹 1021"/>
          <p:cNvGrpSpPr/>
          <p:nvPr/>
        </p:nvGrpSpPr>
        <p:grpSpPr>
          <a:xfrm>
            <a:off x="3277722" y="5150282"/>
            <a:ext cx="879499" cy="261297"/>
            <a:chOff x="2011905" y="7827148"/>
            <a:chExt cx="4345238" cy="321429"/>
          </a:xfrm>
        </p:grpSpPr>
        <p:pic>
          <p:nvPicPr>
            <p:cNvPr id="108" name="Object 7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905" y="7827148"/>
              <a:ext cx="4345238" cy="321429"/>
            </a:xfrm>
            <a:prstGeom prst="rect">
              <a:avLst/>
            </a:prstGeom>
          </p:spPr>
        </p:pic>
      </p:grpSp>
      <p:sp>
        <p:nvSpPr>
          <p:cNvPr id="85" name="타원 84"/>
          <p:cNvSpPr/>
          <p:nvPr/>
        </p:nvSpPr>
        <p:spPr>
          <a:xfrm>
            <a:off x="7604015" y="4721790"/>
            <a:ext cx="955332" cy="9553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555F57"/>
            </a:solidFill>
          </a:ln>
          <a:effectLst>
            <a:outerShdw blurRad="50800" dist="50800" dir="5400000" algn="ctr" rotWithShape="0">
              <a:srgbClr val="FFFFF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5" name="그룹 1005"/>
          <p:cNvGrpSpPr/>
          <p:nvPr/>
        </p:nvGrpSpPr>
        <p:grpSpPr>
          <a:xfrm>
            <a:off x="8949793" y="2016005"/>
            <a:ext cx="922705" cy="922705"/>
            <a:chOff x="13424684" y="3024007"/>
            <a:chExt cx="1384057" cy="13840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24684" y="3024007"/>
              <a:ext cx="1384057" cy="13840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49793" y="4744166"/>
            <a:ext cx="922705" cy="922705"/>
            <a:chOff x="13424684" y="7116249"/>
            <a:chExt cx="1384057" cy="13840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24684" y="7116249"/>
              <a:ext cx="1384057" cy="1384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56062" y="3395939"/>
            <a:ext cx="922705" cy="922705"/>
            <a:chOff x="14634088" y="5093907"/>
            <a:chExt cx="1384057" cy="13840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4088" y="5093907"/>
              <a:ext cx="1384057" cy="13840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97747" y="3392541"/>
            <a:ext cx="922705" cy="922705"/>
            <a:chOff x="10196617" y="5088810"/>
            <a:chExt cx="1384057" cy="13840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6617" y="5088810"/>
              <a:ext cx="1384057" cy="13840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908409" y="2331021"/>
            <a:ext cx="313915" cy="292673"/>
            <a:chOff x="11862614" y="3496531"/>
            <a:chExt cx="470872" cy="4390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2614" y="3496531"/>
              <a:ext cx="470872" cy="4390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56951" y="2365713"/>
            <a:ext cx="308382" cy="223288"/>
            <a:chOff x="13885426" y="3548570"/>
            <a:chExt cx="462573" cy="3349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85426" y="3548570"/>
              <a:ext cx="462573" cy="3349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27587" y="5046952"/>
            <a:ext cx="275559" cy="308382"/>
            <a:chOff x="11891381" y="7570428"/>
            <a:chExt cx="413338" cy="46257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91381" y="7570428"/>
              <a:ext cx="413338" cy="4625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40192" y="5027820"/>
            <a:ext cx="341901" cy="306949"/>
            <a:chOff x="13860287" y="7541729"/>
            <a:chExt cx="512852" cy="46042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60287" y="7541729"/>
              <a:ext cx="512852" cy="46042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115550" y="3176651"/>
            <a:ext cx="1245409" cy="1245409"/>
            <a:chOff x="12173324" y="4764976"/>
            <a:chExt cx="1868114" cy="18681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3324" y="4764976"/>
              <a:ext cx="1868114" cy="18681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042748" y="3507218"/>
            <a:ext cx="1557532" cy="250553"/>
            <a:chOff x="2011905" y="7827148"/>
            <a:chExt cx="4345238" cy="32142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905" y="7827148"/>
              <a:ext cx="4345238" cy="3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324286" y="4514042"/>
            <a:ext cx="827937" cy="241989"/>
            <a:chOff x="12486429" y="6771062"/>
            <a:chExt cx="1241905" cy="36298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3414363" y="6870146"/>
              <a:ext cx="323470" cy="164817"/>
              <a:chOff x="13414363" y="6870146"/>
              <a:chExt cx="323470" cy="16481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3600000">
                <a:off x="13414363" y="6870146"/>
                <a:ext cx="323470" cy="16481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473386" y="6870146"/>
              <a:ext cx="323470" cy="164817"/>
              <a:chOff x="12473386" y="6870146"/>
              <a:chExt cx="323470" cy="164817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7080000">
                <a:off x="12473386" y="6870146"/>
                <a:ext cx="323470" cy="164817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8324286" y="2908735"/>
            <a:ext cx="827937" cy="241989"/>
            <a:chOff x="12486429" y="4363102"/>
            <a:chExt cx="1241905" cy="36298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3417906" y="4462185"/>
              <a:ext cx="323470" cy="164817"/>
              <a:chOff x="13417906" y="4462185"/>
              <a:chExt cx="323470" cy="16481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4520000">
                <a:off x="13417906" y="4462185"/>
                <a:ext cx="323470" cy="164817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2475181" y="4462185"/>
              <a:ext cx="323470" cy="164817"/>
              <a:chOff x="12475181" y="4462185"/>
              <a:chExt cx="323470" cy="164817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7140000">
                <a:off x="12475181" y="4462185"/>
                <a:ext cx="323470" cy="164817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7793705" y="3799356"/>
            <a:ext cx="215647" cy="109878"/>
            <a:chOff x="11690557" y="5699033"/>
            <a:chExt cx="323470" cy="16481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1690557" y="5699033"/>
              <a:ext cx="323470" cy="16481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456018" y="3799356"/>
            <a:ext cx="215647" cy="109878"/>
            <a:chOff x="14184027" y="5699033"/>
            <a:chExt cx="323470" cy="16481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4184027" y="5699033"/>
              <a:ext cx="323470" cy="16481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077410" y="3684042"/>
            <a:ext cx="275301" cy="318769"/>
            <a:chOff x="15116115" y="5526062"/>
            <a:chExt cx="412951" cy="47815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16115" y="5526062"/>
              <a:ext cx="412951" cy="47815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083365" y="3693000"/>
            <a:ext cx="365795" cy="318762"/>
            <a:chOff x="10625048" y="5539500"/>
            <a:chExt cx="548692" cy="47814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25048" y="5539500"/>
              <a:ext cx="548692" cy="478143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A67D563-0438-4B1A-8BB8-51324A059735}"/>
              </a:ext>
            </a:extLst>
          </p:cNvPr>
          <p:cNvSpPr txBox="1"/>
          <p:nvPr/>
        </p:nvSpPr>
        <p:spPr>
          <a:xfrm>
            <a:off x="1357860" y="1421859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1349737" y="1659175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분석 방법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8372487" y="366812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Python </a:t>
            </a:r>
            <a:endParaRPr lang="ko-KR" altLang="en-US" sz="14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7587700" y="2008287"/>
            <a:ext cx="955332" cy="9553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555F57"/>
            </a:solidFill>
          </a:ln>
          <a:effectLst>
            <a:outerShdw blurRad="50800" dist="50800" dir="5400000" algn="ctr" rotWithShape="0">
              <a:srgbClr val="FFFFF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9925558" y="4340917"/>
            <a:ext cx="701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Numpy</a:t>
            </a:r>
            <a:endParaRPr lang="ko-KR" altLang="en-US" sz="12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8933476" y="1982921"/>
            <a:ext cx="955332" cy="9553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8B6C"/>
            </a:solidFill>
          </a:ln>
          <a:effectLst>
            <a:outerShdw blurRad="50800" dist="50800" dir="5400000" algn="ctr" rotWithShape="0">
              <a:srgbClr val="FFFFF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pandas(판다스) 기초 정리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4" r="9199"/>
          <a:stretch/>
        </p:blipFill>
        <p:spPr bwMode="auto">
          <a:xfrm>
            <a:off x="7866491" y="4933398"/>
            <a:ext cx="397750" cy="66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9019808" y="1710841"/>
            <a:ext cx="838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Pycharm</a:t>
            </a:r>
            <a:endParaRPr lang="ko-KR" altLang="en-US" sz="12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65118" y="3354486"/>
            <a:ext cx="955332" cy="9553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8B6C"/>
            </a:solidFill>
          </a:ln>
          <a:effectLst>
            <a:outerShdw blurRad="50800" dist="50800" dir="5400000" algn="ctr" rotWithShape="0">
              <a:srgbClr val="FFFFF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8933476" y="4721790"/>
            <a:ext cx="955332" cy="9553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8B6C"/>
            </a:solidFill>
          </a:ln>
          <a:effectLst>
            <a:outerShdw blurRad="50800" dist="50800" dir="5400000" algn="ctr" rotWithShape="0">
              <a:srgbClr val="FFFFF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9757146" y="3349234"/>
            <a:ext cx="955332" cy="9553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555F57"/>
            </a:solidFill>
          </a:ln>
          <a:effectLst>
            <a:outerShdw blurRad="50800" dist="50800" dir="5400000" algn="ctr" rotWithShape="0">
              <a:srgbClr val="FFFFF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TensorFlow"/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9" t="17314" r="29339" b="14461"/>
          <a:stretch/>
        </p:blipFill>
        <p:spPr bwMode="auto">
          <a:xfrm>
            <a:off x="6935748" y="3550708"/>
            <a:ext cx="606372" cy="56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6727608" y="4340917"/>
            <a:ext cx="1022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TensorFlow</a:t>
            </a:r>
            <a:endParaRPr lang="ko-KR" altLang="en-US" sz="12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58" name="Picture 10" descr="Keras 기초] 1장. Keras Intro. Version Info: (Python = 3.6, Keras =… | by 프시케 |  Medium"/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53"/>
          <a:stretch/>
        </p:blipFill>
        <p:spPr bwMode="auto">
          <a:xfrm>
            <a:off x="9128330" y="4933398"/>
            <a:ext cx="578169" cy="56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9120034" y="5705884"/>
            <a:ext cx="59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Karas</a:t>
            </a:r>
            <a:endParaRPr lang="ko-KR" altLang="en-US" sz="12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60" name="Picture 12" descr="파일:Jupyter logo.svg - 위키백과, 우리 모두의 백과사전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434" y="2207839"/>
            <a:ext cx="520493" cy="60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w to create NumPy arrays from scratch? | by Tanu N Prabhu | Towards Data  Science"/>
          <p:cNvPicPr>
            <a:picLocks noChangeAspect="1" noChangeArrowheads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28"/>
          <a:stretch/>
        </p:blipFill>
        <p:spPr bwMode="auto">
          <a:xfrm>
            <a:off x="9858243" y="3452275"/>
            <a:ext cx="713633" cy="8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7690043" y="1703387"/>
            <a:ext cx="754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Jupyter</a:t>
            </a:r>
            <a:endParaRPr lang="ko-KR" altLang="en-US" sz="12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7741519" y="5713111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Pandas</a:t>
            </a:r>
            <a:endParaRPr lang="ko-KR" altLang="en-US" sz="12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62" name="Picture 14" descr="파이참(PyCharm) 설치 및 아나콘다 가상환경 적용"/>
          <p:cNvPicPr>
            <a:picLocks noChangeAspect="1" noChangeArrowheads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909" y="2161575"/>
            <a:ext cx="601590" cy="60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1324800" y="2909699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환경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1324025" y="4594844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라이브러리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93E309A-4103-4064-9F6A-9DD81CBFDAC1}"/>
              </a:ext>
            </a:extLst>
          </p:cNvPr>
          <p:cNvSpPr txBox="1"/>
          <p:nvPr/>
        </p:nvSpPr>
        <p:spPr>
          <a:xfrm>
            <a:off x="1340542" y="3250369"/>
            <a:ext cx="35926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 언어로는 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Python 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사용하였으며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53160" y="3477786"/>
            <a:ext cx="6096000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 외 개발 환경으로는 </a:t>
            </a:r>
            <a:r>
              <a:rPr lang="en-US" altLang="ko-KR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Jupyter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Pycharm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40947" y="3722231"/>
            <a:ext cx="6096000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 개발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93E309A-4103-4064-9F6A-9DD81CBFDAC1}"/>
              </a:ext>
            </a:extLst>
          </p:cNvPr>
          <p:cNvSpPr txBox="1"/>
          <p:nvPr/>
        </p:nvSpPr>
        <p:spPr>
          <a:xfrm>
            <a:off x="1318813" y="4922866"/>
            <a:ext cx="34787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데이더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분석 및 </a:t>
            </a:r>
            <a:r>
              <a:rPr lang="ko-KR" altLang="en-US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전처리를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하기 위해 </a:t>
            </a:r>
            <a:r>
              <a:rPr lang="en-US" altLang="ko-KR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Numpy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331431" y="5150283"/>
            <a:ext cx="6096000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Pandas 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사용하였으며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딥러닝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분석을 위해 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319218" y="5394728"/>
            <a:ext cx="6096000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TensorFlow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Keras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8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07885" y="620700"/>
            <a:ext cx="704762" cy="2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8" name="그룹 1018">
            <a:extLst>
              <a:ext uri="{FF2B5EF4-FFF2-40B4-BE49-F238E27FC236}">
                <a16:creationId xmlns:a16="http://schemas.microsoft.com/office/drawing/2014/main" id="{4E9EDEA1-18A1-430A-A3AD-65A681E21564}"/>
              </a:ext>
            </a:extLst>
          </p:cNvPr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9" name="Object 54">
              <a:extLst>
                <a:ext uri="{FF2B5EF4-FFF2-40B4-BE49-F238E27FC236}">
                  <a16:creationId xmlns:a16="http://schemas.microsoft.com/office/drawing/2014/main" id="{AC31E267-BBEE-4085-A279-B98B008E1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21" name="그룹 1019">
            <a:extLst>
              <a:ext uri="{FF2B5EF4-FFF2-40B4-BE49-F238E27FC236}">
                <a16:creationId xmlns:a16="http://schemas.microsoft.com/office/drawing/2014/main" id="{5A643395-E71E-4B7E-B8E6-CDDD7D534EEF}"/>
              </a:ext>
            </a:extLst>
          </p:cNvPr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22" name="Object 58">
              <a:extLst>
                <a:ext uri="{FF2B5EF4-FFF2-40B4-BE49-F238E27FC236}">
                  <a16:creationId xmlns:a16="http://schemas.microsoft.com/office/drawing/2014/main" id="{8CB813BF-67FF-430A-B599-A7A60CD68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3A6A15-E1AF-47F9-BBD7-2CD20802C377}"/>
              </a:ext>
            </a:extLst>
          </p:cNvPr>
          <p:cNvSpPr txBox="1"/>
          <p:nvPr/>
        </p:nvSpPr>
        <p:spPr>
          <a:xfrm>
            <a:off x="1006156" y="655952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21FFE2-C08D-41B3-BCC9-E1FFD41C5471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A5320F33-D970-4E94-BC91-4E6A3A136F52}"/>
              </a:ext>
            </a:extLst>
          </p:cNvPr>
          <p:cNvGrpSpPr/>
          <p:nvPr/>
        </p:nvGrpSpPr>
        <p:grpSpPr>
          <a:xfrm>
            <a:off x="1824814" y="1931342"/>
            <a:ext cx="8844445" cy="29207"/>
            <a:chOff x="2509524" y="7866667"/>
            <a:chExt cx="13266667" cy="43811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id="{3048B035-F111-4FC6-9488-E0176E6F2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509524" y="7866667"/>
              <a:ext cx="13266667" cy="4381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DE077C6-079B-4B9E-8E84-DB792E2BD701}"/>
              </a:ext>
            </a:extLst>
          </p:cNvPr>
          <p:cNvSpPr txBox="1"/>
          <p:nvPr/>
        </p:nvSpPr>
        <p:spPr>
          <a:xfrm>
            <a:off x="5422585" y="932951"/>
            <a:ext cx="1346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7F8496-925B-480F-A621-BC2641DD69A2}"/>
              </a:ext>
            </a:extLst>
          </p:cNvPr>
          <p:cNvSpPr txBox="1"/>
          <p:nvPr/>
        </p:nvSpPr>
        <p:spPr>
          <a:xfrm>
            <a:off x="4503256" y="1193581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통한 이미지 분류</a:t>
            </a:r>
          </a:p>
        </p:txBody>
      </p:sp>
      <p:pic>
        <p:nvPicPr>
          <p:cNvPr id="20" name="Picture 2" descr="게시물 이미지">
            <a:extLst>
              <a:ext uri="{FF2B5EF4-FFF2-40B4-BE49-F238E27FC236}">
                <a16:creationId xmlns:a16="http://schemas.microsoft.com/office/drawing/2014/main" id="{76E01C52-C953-4C4B-B61C-D60C9997D4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653636"/>
            <a:ext cx="7801917" cy="318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0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3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1884" y="487625"/>
            <a:ext cx="5418145" cy="73126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10447" y="487625"/>
            <a:ext cx="5418145" cy="7312602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751887" y="2302820"/>
            <a:ext cx="2711125" cy="138087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78590" y="3789575"/>
            <a:ext cx="2707195" cy="777911"/>
          </a:xfrm>
          <a:prstGeom prst="rect">
            <a:avLst/>
          </a:prstGeom>
          <a:solidFill>
            <a:srgbClr val="BDD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96" y="490903"/>
            <a:ext cx="5418145" cy="73126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78590" y="2292064"/>
            <a:ext cx="2707195" cy="149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74660" y="4580474"/>
            <a:ext cx="2711125" cy="1380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81177" y="5068800"/>
            <a:ext cx="1903896" cy="29207"/>
            <a:chOff x="2671766" y="7684179"/>
            <a:chExt cx="2855844" cy="438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671766" y="7684179"/>
              <a:ext cx="2855844" cy="4381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44" y="2292064"/>
            <a:ext cx="2275422" cy="22754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67D563-0438-4B1A-8BB8-51324A059735}"/>
              </a:ext>
            </a:extLst>
          </p:cNvPr>
          <p:cNvSpPr txBox="1"/>
          <p:nvPr/>
        </p:nvSpPr>
        <p:spPr>
          <a:xfrm>
            <a:off x="5412189" y="1211950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5270181" y="1439130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87" y="2420478"/>
            <a:ext cx="2711125" cy="1915852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751887" y="4580474"/>
            <a:ext cx="2711125" cy="1380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4751887" y="4336330"/>
            <a:ext cx="2711126" cy="240866"/>
          </a:xfrm>
          <a:prstGeom prst="rect">
            <a:avLst/>
          </a:prstGeom>
          <a:solidFill>
            <a:srgbClr val="338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8710" r="-697" b="8476"/>
          <a:stretch/>
        </p:blipFill>
        <p:spPr>
          <a:xfrm>
            <a:off x="8194014" y="2302820"/>
            <a:ext cx="2705930" cy="224090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180273" y="4543720"/>
            <a:ext cx="2711125" cy="1380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458041" y="4716840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648B6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</a:t>
            </a:r>
            <a:endParaRPr lang="ko-KR" altLang="en-US" sz="2000" dirty="0">
              <a:solidFill>
                <a:srgbClr val="648B6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3E309A-4103-4064-9F6A-9DD81CBFDAC1}"/>
              </a:ext>
            </a:extLst>
          </p:cNvPr>
          <p:cNvSpPr txBox="1"/>
          <p:nvPr/>
        </p:nvSpPr>
        <p:spPr>
          <a:xfrm>
            <a:off x="2190170" y="5148314"/>
            <a:ext cx="11240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Kaggle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67115" y="5376966"/>
            <a:ext cx="237013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New Plant Diseases Dataset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352242" y="5600085"/>
            <a:ext cx="7136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수집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56" name="그룹 1005"/>
          <p:cNvGrpSpPr/>
          <p:nvPr/>
        </p:nvGrpSpPr>
        <p:grpSpPr>
          <a:xfrm>
            <a:off x="5212562" y="5070071"/>
            <a:ext cx="1903896" cy="29207"/>
            <a:chOff x="2671766" y="7684179"/>
            <a:chExt cx="2855844" cy="43811"/>
          </a:xfrm>
        </p:grpSpPr>
        <p:pic>
          <p:nvPicPr>
            <p:cNvPr id="57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671766" y="7684179"/>
              <a:ext cx="2855844" cy="43811"/>
            </a:xfrm>
            <a:prstGeom prst="rect">
              <a:avLst/>
            </a:prstGeom>
          </p:spPr>
        </p:pic>
      </p:grpSp>
      <p:sp>
        <p:nvSpPr>
          <p:cNvPr id="58" name="TextBox 57"/>
          <p:cNvSpPr txBox="1"/>
          <p:nvPr/>
        </p:nvSpPr>
        <p:spPr>
          <a:xfrm>
            <a:off x="5889426" y="4716000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</a:t>
            </a:r>
            <a:endParaRPr lang="ko-KR" altLang="en-US" sz="20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3E309A-4103-4064-9F6A-9DD81CBFDAC1}"/>
              </a:ext>
            </a:extLst>
          </p:cNvPr>
          <p:cNvSpPr txBox="1"/>
          <p:nvPr/>
        </p:nvSpPr>
        <p:spPr>
          <a:xfrm>
            <a:off x="5631173" y="5148000"/>
            <a:ext cx="11047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Python 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446800" y="5368973"/>
            <a:ext cx="147508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BeautifulSoup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208694" y="5601600"/>
            <a:ext cx="18838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이용하여 데이터 </a:t>
            </a:r>
            <a:r>
              <a:rPr lang="ko-KR" altLang="en-US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62" name="그룹 1005"/>
          <p:cNvGrpSpPr/>
          <p:nvPr/>
        </p:nvGrpSpPr>
        <p:grpSpPr>
          <a:xfrm>
            <a:off x="8633171" y="5068800"/>
            <a:ext cx="1903896" cy="29207"/>
            <a:chOff x="2671766" y="7684179"/>
            <a:chExt cx="2855844" cy="43811"/>
          </a:xfrm>
        </p:grpSpPr>
        <p:pic>
          <p:nvPicPr>
            <p:cNvPr id="63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671766" y="7684179"/>
              <a:ext cx="2855844" cy="43811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9310035" y="4716000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648B6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  <a:endParaRPr lang="ko-KR" altLang="en-US" sz="2000" dirty="0">
              <a:solidFill>
                <a:srgbClr val="648B6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3E309A-4103-4064-9F6A-9DD81CBFDAC1}"/>
              </a:ext>
            </a:extLst>
          </p:cNvPr>
          <p:cNvSpPr txBox="1"/>
          <p:nvPr/>
        </p:nvSpPr>
        <p:spPr>
          <a:xfrm>
            <a:off x="8798509" y="5148000"/>
            <a:ext cx="16113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 지식백과 등 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067990" y="5368973"/>
            <a:ext cx="10342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서버에서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571053" y="5601600"/>
            <a:ext cx="19800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식물에 대한 데이터 수집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9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6030080" y="3786553"/>
            <a:ext cx="4250352" cy="1110649"/>
          </a:xfrm>
          <a:prstGeom prst="roundRect">
            <a:avLst/>
          </a:prstGeom>
          <a:solidFill>
            <a:srgbClr val="20B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9CEEB3-3759-41D5-915A-C8440BFA4C2E}"/>
              </a:ext>
            </a:extLst>
          </p:cNvPr>
          <p:cNvSpPr txBox="1"/>
          <p:nvPr/>
        </p:nvSpPr>
        <p:spPr>
          <a:xfrm>
            <a:off x="6055308" y="3788648"/>
            <a:ext cx="4609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alpha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Apple </a:t>
            </a:r>
            <a:r>
              <a:rPr lang="en-US" altLang="ko-KR" sz="1600" b="1" dirty="0">
                <a:solidFill>
                  <a:schemeClr val="bg1">
                    <a:alpha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600" b="1" dirty="0" err="1">
                <a:solidFill>
                  <a:schemeClr val="bg1">
                    <a:alpha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BlueBerry</a:t>
            </a:r>
            <a:r>
              <a:rPr lang="en-US" altLang="ko-KR" sz="1600" b="1" dirty="0">
                <a:solidFill>
                  <a:schemeClr val="bg1">
                    <a:alpha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, Cherry , Corn ,</a:t>
            </a:r>
          </a:p>
          <a:p>
            <a:r>
              <a:rPr lang="en-US" altLang="ko-KR" sz="1600" b="1" dirty="0" smtClean="0">
                <a:solidFill>
                  <a:schemeClr val="bg1">
                    <a:alpha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Grape </a:t>
            </a:r>
            <a:r>
              <a:rPr lang="en-US" altLang="ko-KR" sz="1600" b="1" dirty="0">
                <a:solidFill>
                  <a:schemeClr val="bg1">
                    <a:alpha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Orange , Peach , Bell Pepper , </a:t>
            </a:r>
          </a:p>
          <a:p>
            <a:r>
              <a:rPr lang="en-US" altLang="ko-KR" sz="1600" b="1" dirty="0" smtClean="0">
                <a:solidFill>
                  <a:schemeClr val="bg1">
                    <a:alpha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Potato </a:t>
            </a:r>
            <a:r>
              <a:rPr lang="en-US" altLang="ko-KR" sz="1600" b="1" dirty="0">
                <a:solidFill>
                  <a:schemeClr val="bg1">
                    <a:alpha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Raspberry , Soybean , Squash , </a:t>
            </a:r>
          </a:p>
          <a:p>
            <a:r>
              <a:rPr lang="en-US" altLang="ko-KR" sz="1600" b="1" dirty="0" smtClean="0">
                <a:solidFill>
                  <a:schemeClr val="bg1">
                    <a:alpha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Strawberry </a:t>
            </a:r>
            <a:r>
              <a:rPr lang="en-US" altLang="ko-KR" sz="1600" b="1" dirty="0">
                <a:solidFill>
                  <a:schemeClr val="bg1">
                    <a:alpha val="9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Tomato </a:t>
            </a:r>
          </a:p>
          <a:p>
            <a:endParaRPr lang="en-US" altLang="ko-KR" sz="1600" dirty="0">
              <a:solidFill>
                <a:srgbClr val="23BBF9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en-US" altLang="ko-KR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14</a:t>
            </a:r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종의 식물과 </a:t>
            </a:r>
            <a:r>
              <a:rPr lang="en-US" altLang="ko-KR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</a:t>
            </a:r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종의 병충해의</a:t>
            </a:r>
            <a:endParaRPr lang="en-US" altLang="ko-KR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(256 , 256 ) </a:t>
            </a:r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픽셀로 이루어진 이미지 데이터 수집  </a:t>
            </a:r>
            <a:endParaRPr lang="en-US" altLang="ko-KR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62986" y="3761295"/>
            <a:ext cx="2707195" cy="777911"/>
          </a:xfrm>
          <a:prstGeom prst="rect">
            <a:avLst/>
          </a:prstGeom>
          <a:solidFill>
            <a:srgbClr val="BDDC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5545" y="437572"/>
            <a:ext cx="5418145" cy="73126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62986" y="2263784"/>
            <a:ext cx="2707195" cy="149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59056" y="4552194"/>
            <a:ext cx="2711125" cy="1380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65573" y="5040520"/>
            <a:ext cx="1903896" cy="29207"/>
            <a:chOff x="2671766" y="7684179"/>
            <a:chExt cx="2855844" cy="438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671766" y="7684179"/>
              <a:ext cx="2855844" cy="4381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40" y="2263784"/>
            <a:ext cx="2275422" cy="22754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67D563-0438-4B1A-8BB8-51324A059735}"/>
              </a:ext>
            </a:extLst>
          </p:cNvPr>
          <p:cNvSpPr txBox="1"/>
          <p:nvPr/>
        </p:nvSpPr>
        <p:spPr>
          <a:xfrm>
            <a:off x="5412189" y="1211950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5270181" y="1439130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3E309A-4103-4064-9F6A-9DD81CBFDAC1}"/>
              </a:ext>
            </a:extLst>
          </p:cNvPr>
          <p:cNvSpPr txBox="1"/>
          <p:nvPr/>
        </p:nvSpPr>
        <p:spPr>
          <a:xfrm>
            <a:off x="3374566" y="5120034"/>
            <a:ext cx="11240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Kaggle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751511" y="5348686"/>
            <a:ext cx="237013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New Plant Diseases Dataset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536638" y="5571805"/>
            <a:ext cx="7136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수집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A9CEEB3-3759-41D5-915A-C8440BFA4C2E}"/>
              </a:ext>
            </a:extLst>
          </p:cNvPr>
          <p:cNvSpPr txBox="1"/>
          <p:nvPr/>
        </p:nvSpPr>
        <p:spPr>
          <a:xfrm>
            <a:off x="6030080" y="3091328"/>
            <a:ext cx="3589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Kaggle</a:t>
            </a:r>
            <a:r>
              <a:rPr lang="en-US" altLang="ko-KR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endParaRPr lang="en-US" altLang="ko-KR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New Plant Diseases Dataset </a:t>
            </a:r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수집</a:t>
            </a:r>
            <a:endParaRPr lang="en-US" altLang="ko-KR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74" name="그룹 1006"/>
          <p:cNvGrpSpPr/>
          <p:nvPr/>
        </p:nvGrpSpPr>
        <p:grpSpPr>
          <a:xfrm>
            <a:off x="1999677" y="4003131"/>
            <a:ext cx="190875" cy="181485"/>
            <a:chOff x="3377910" y="5148684"/>
            <a:chExt cx="286313" cy="272228"/>
          </a:xfrm>
        </p:grpSpPr>
        <p:pic>
          <p:nvPicPr>
            <p:cNvPr id="75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7910" y="5148684"/>
              <a:ext cx="286313" cy="272228"/>
            </a:xfrm>
            <a:prstGeom prst="rect">
              <a:avLst/>
            </a:prstGeom>
          </p:spPr>
        </p:pic>
      </p:grpSp>
      <p:sp>
        <p:nvSpPr>
          <p:cNvPr id="30" name="모서리가 둥근 직사각형 29"/>
          <p:cNvSpPr/>
          <p:nvPr/>
        </p:nvSpPr>
        <p:spPr>
          <a:xfrm>
            <a:off x="6078437" y="2593836"/>
            <a:ext cx="1187778" cy="278481"/>
          </a:xfrm>
          <a:prstGeom prst="roundRect">
            <a:avLst/>
          </a:prstGeom>
          <a:solidFill>
            <a:srgbClr val="20B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233309" y="2563799"/>
            <a:ext cx="2065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Kaggle</a:t>
            </a:r>
            <a:endParaRPr lang="ko-KR" altLang="en-US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91399" y="4697147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648B6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</a:t>
            </a:r>
            <a:endParaRPr lang="ko-KR" altLang="en-US" sz="2000" dirty="0">
              <a:solidFill>
                <a:srgbClr val="648B6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28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681900-D93F-4CE0-B52D-9386F61C5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27" r="11242"/>
          <a:stretch/>
        </p:blipFill>
        <p:spPr>
          <a:xfrm>
            <a:off x="7810467" y="1444242"/>
            <a:ext cx="2953082" cy="395875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D0D23B-AD79-4FA9-A1E7-252E179E3366}"/>
              </a:ext>
            </a:extLst>
          </p:cNvPr>
          <p:cNvSpPr/>
          <p:nvPr/>
        </p:nvSpPr>
        <p:spPr>
          <a:xfrm>
            <a:off x="7813774" y="1449621"/>
            <a:ext cx="2946467" cy="394799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1C07DE-56B7-45B0-BF38-C5EBF10F90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28" r="10270"/>
          <a:stretch/>
        </p:blipFill>
        <p:spPr>
          <a:xfrm>
            <a:off x="4761628" y="1444242"/>
            <a:ext cx="2939852" cy="395337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158032-190A-4584-97A8-A8FBB1E172C7}"/>
              </a:ext>
            </a:extLst>
          </p:cNvPr>
          <p:cNvSpPr/>
          <p:nvPr/>
        </p:nvSpPr>
        <p:spPr>
          <a:xfrm>
            <a:off x="4755013" y="1449621"/>
            <a:ext cx="2946467" cy="3958757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581306-AABE-471E-9504-D785B3B801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95" r="46164"/>
          <a:stretch/>
        </p:blipFill>
        <p:spPr>
          <a:xfrm>
            <a:off x="1675526" y="1449621"/>
            <a:ext cx="2946467" cy="39533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869B1E-E534-4239-9AE0-1E6BBAE74C76}"/>
              </a:ext>
            </a:extLst>
          </p:cNvPr>
          <p:cNvSpPr/>
          <p:nvPr/>
        </p:nvSpPr>
        <p:spPr>
          <a:xfrm>
            <a:off x="1670191" y="1438862"/>
            <a:ext cx="2946467" cy="3958757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93D60A-0604-4A00-B93C-3A9E358DFAC6}"/>
              </a:ext>
            </a:extLst>
          </p:cNvPr>
          <p:cNvSpPr txBox="1"/>
          <p:nvPr/>
        </p:nvSpPr>
        <p:spPr>
          <a:xfrm>
            <a:off x="5051567" y="2995641"/>
            <a:ext cx="2505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코로나</a:t>
            </a:r>
            <a:r>
              <a:rPr lang="en-US" altLang="ko-KR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endParaRPr lang="ko-KR" altLang="en-US" sz="4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157DE-5F6A-4E67-A695-1520FD88DB6B}"/>
              </a:ext>
            </a:extLst>
          </p:cNvPr>
          <p:cNvSpPr txBox="1"/>
          <p:nvPr/>
        </p:nvSpPr>
        <p:spPr>
          <a:xfrm>
            <a:off x="2026496" y="2546457"/>
            <a:ext cx="2244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홈족</a:t>
            </a:r>
            <a:endParaRPr lang="en-US" altLang="ko-KR" sz="3600" b="1" i="0" dirty="0"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36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(Home</a:t>
            </a:r>
            <a:r>
              <a:rPr lang="ko-KR" altLang="en-US" sz="36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族</a:t>
            </a:r>
            <a:r>
              <a:rPr lang="en-US" altLang="ko-KR" sz="36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14C41E-01EC-4E76-9987-25CA379CB968}"/>
              </a:ext>
            </a:extLst>
          </p:cNvPr>
          <p:cNvSpPr txBox="1"/>
          <p:nvPr/>
        </p:nvSpPr>
        <p:spPr>
          <a:xfrm>
            <a:off x="8204006" y="2995640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홈코노미</a:t>
            </a:r>
            <a:endParaRPr lang="ko-KR" altLang="en-US" sz="4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65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6011639" y="4284751"/>
            <a:ext cx="2735277" cy="341155"/>
          </a:xfrm>
          <a:prstGeom prst="roundRect">
            <a:avLst/>
          </a:prstGeom>
          <a:solidFill>
            <a:srgbClr val="338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5545" y="437572"/>
            <a:ext cx="5418145" cy="731260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2559054" y="4570322"/>
            <a:ext cx="2711125" cy="1380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59055" y="4549882"/>
            <a:ext cx="2711125" cy="1380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A67D563-0438-4B1A-8BB8-51324A059735}"/>
              </a:ext>
            </a:extLst>
          </p:cNvPr>
          <p:cNvSpPr txBox="1"/>
          <p:nvPr/>
        </p:nvSpPr>
        <p:spPr>
          <a:xfrm>
            <a:off x="5412189" y="1211950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5270181" y="1439130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A9CEEB3-3759-41D5-915A-C8440BFA4C2E}"/>
              </a:ext>
            </a:extLst>
          </p:cNvPr>
          <p:cNvSpPr txBox="1"/>
          <p:nvPr/>
        </p:nvSpPr>
        <p:spPr>
          <a:xfrm>
            <a:off x="5930643" y="3435357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Python </a:t>
            </a:r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en-US" altLang="ko-KR" sz="1600" dirty="0" err="1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BeautifulSoup</a:t>
            </a:r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</a:t>
            </a:r>
            <a:r>
              <a:rPr lang="en-US" altLang="ko-KR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이용하여 데이터 </a:t>
            </a:r>
            <a:r>
              <a:rPr lang="ko-KR" altLang="en-US" sz="1600" dirty="0" err="1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endParaRPr lang="en-US" altLang="ko-KR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74" name="그룹 1006"/>
          <p:cNvGrpSpPr/>
          <p:nvPr/>
        </p:nvGrpSpPr>
        <p:grpSpPr>
          <a:xfrm>
            <a:off x="1999677" y="4003131"/>
            <a:ext cx="190875" cy="181485"/>
            <a:chOff x="3377910" y="5148684"/>
            <a:chExt cx="286313" cy="272228"/>
          </a:xfrm>
        </p:grpSpPr>
        <p:pic>
          <p:nvPicPr>
            <p:cNvPr id="75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7910" y="5148684"/>
              <a:ext cx="286313" cy="272228"/>
            </a:xfrm>
            <a:prstGeom prst="rect">
              <a:avLst/>
            </a:prstGeom>
          </p:spPr>
        </p:pic>
      </p:grpSp>
      <p:sp>
        <p:nvSpPr>
          <p:cNvPr id="30" name="모서리가 둥근 직사각형 29"/>
          <p:cNvSpPr/>
          <p:nvPr/>
        </p:nvSpPr>
        <p:spPr>
          <a:xfrm>
            <a:off x="5979000" y="2937865"/>
            <a:ext cx="1187778" cy="278481"/>
          </a:xfrm>
          <a:prstGeom prst="roundRect">
            <a:avLst/>
          </a:prstGeom>
          <a:solidFill>
            <a:srgbClr val="338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069054" y="2907828"/>
            <a:ext cx="2065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Crawling</a:t>
            </a:r>
            <a:endParaRPr lang="ko-KR" altLang="en-US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9CEEB3-3759-41D5-915A-C8440BFA4C2E}"/>
              </a:ext>
            </a:extLst>
          </p:cNvPr>
          <p:cNvSpPr txBox="1"/>
          <p:nvPr/>
        </p:nvSpPr>
        <p:spPr>
          <a:xfrm>
            <a:off x="5965092" y="4303622"/>
            <a:ext cx="34387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Monstera</a:t>
            </a:r>
            <a:r>
              <a:rPr lang="en-US" altLang="ko-KR" sz="1600" dirty="0" smtClean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Rubber Tree</a:t>
            </a:r>
          </a:p>
          <a:p>
            <a:endParaRPr lang="en-US" altLang="ko-KR" sz="1600" dirty="0">
              <a:solidFill>
                <a:srgbClr val="23BBF9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en-US" altLang="ko-KR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 </a:t>
            </a:r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종의 식물과 </a:t>
            </a:r>
            <a:r>
              <a:rPr lang="en-US" altLang="ko-KR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</a:t>
            </a:r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종의 병충해의 </a:t>
            </a:r>
            <a:endParaRPr lang="en-US" altLang="ko-KR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이미지를 구글 이미지를 통해 </a:t>
            </a:r>
            <a:r>
              <a:rPr lang="ko-KR" altLang="en-US" sz="1600" dirty="0" err="1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59055" y="2283967"/>
            <a:ext cx="2711125" cy="138087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5" y="2401625"/>
            <a:ext cx="2711125" cy="191585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2559055" y="4317477"/>
            <a:ext cx="2711126" cy="240866"/>
          </a:xfrm>
          <a:prstGeom prst="rect">
            <a:avLst/>
          </a:prstGeom>
          <a:solidFill>
            <a:srgbClr val="338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1005"/>
          <p:cNvGrpSpPr/>
          <p:nvPr/>
        </p:nvGrpSpPr>
        <p:grpSpPr>
          <a:xfrm>
            <a:off x="3019730" y="5051218"/>
            <a:ext cx="1903896" cy="29207"/>
            <a:chOff x="2671766" y="7684179"/>
            <a:chExt cx="2855844" cy="43811"/>
          </a:xfrm>
        </p:grpSpPr>
        <p:pic>
          <p:nvPicPr>
            <p:cNvPr id="33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671766" y="7684179"/>
              <a:ext cx="2855844" cy="43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3696594" y="4697147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</a:t>
            </a:r>
            <a:endParaRPr lang="ko-KR" altLang="en-US" sz="200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3E309A-4103-4064-9F6A-9DD81CBFDAC1}"/>
              </a:ext>
            </a:extLst>
          </p:cNvPr>
          <p:cNvSpPr txBox="1"/>
          <p:nvPr/>
        </p:nvSpPr>
        <p:spPr>
          <a:xfrm>
            <a:off x="3438341" y="5129147"/>
            <a:ext cx="11047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Python 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53968" y="5350120"/>
            <a:ext cx="147508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BeautifulSoup</a:t>
            </a:r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</a:t>
            </a:r>
            <a:r>
              <a:rPr lang="en-US" altLang="ko-KR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015862" y="5582747"/>
            <a:ext cx="18838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이용하여 데이터 </a:t>
            </a:r>
            <a:r>
              <a:rPr lang="ko-KR" altLang="en-US" sz="1300" dirty="0" err="1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443658" y="2232348"/>
            <a:ext cx="2065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Crawling</a:t>
            </a:r>
            <a:endParaRPr lang="ko-KR" altLang="en-US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52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1220" y="462327"/>
            <a:ext cx="5418145" cy="731260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2559054" y="4570322"/>
            <a:ext cx="2711125" cy="1380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553859" y="4543446"/>
            <a:ext cx="2711125" cy="1380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691399" y="4697147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648B6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</a:t>
            </a:r>
            <a:endParaRPr lang="ko-KR" altLang="en-US" sz="2000" dirty="0">
              <a:solidFill>
                <a:srgbClr val="648B6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A67D563-0438-4B1A-8BB8-51324A059735}"/>
              </a:ext>
            </a:extLst>
          </p:cNvPr>
          <p:cNvSpPr txBox="1"/>
          <p:nvPr/>
        </p:nvSpPr>
        <p:spPr>
          <a:xfrm>
            <a:off x="5412189" y="1211950"/>
            <a:ext cx="1346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5270181" y="1439130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A9CEEB3-3759-41D5-915A-C8440BFA4C2E}"/>
              </a:ext>
            </a:extLst>
          </p:cNvPr>
          <p:cNvSpPr txBox="1"/>
          <p:nvPr/>
        </p:nvSpPr>
        <p:spPr>
          <a:xfrm>
            <a:off x="6222874" y="3745976"/>
            <a:ext cx="3498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 지식 백과 등 </a:t>
            </a:r>
            <a:endParaRPr lang="en-US" altLang="ko-KR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rgbClr val="555F57">
                    <a:alpha val="9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서버에서 식물에 대한 데이터 수집</a:t>
            </a:r>
            <a:endParaRPr lang="en-US" altLang="ko-KR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600" dirty="0">
              <a:solidFill>
                <a:srgbClr val="555F57">
                  <a:alpha val="9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74" name="그룹 1006"/>
          <p:cNvGrpSpPr/>
          <p:nvPr/>
        </p:nvGrpSpPr>
        <p:grpSpPr>
          <a:xfrm>
            <a:off x="1999677" y="4003131"/>
            <a:ext cx="190875" cy="181485"/>
            <a:chOff x="3377910" y="5148684"/>
            <a:chExt cx="286313" cy="272228"/>
          </a:xfrm>
        </p:grpSpPr>
        <p:pic>
          <p:nvPicPr>
            <p:cNvPr id="75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7910" y="5148684"/>
              <a:ext cx="286313" cy="272228"/>
            </a:xfrm>
            <a:prstGeom prst="rect">
              <a:avLst/>
            </a:prstGeom>
          </p:spPr>
        </p:pic>
      </p:grpSp>
      <p:sp>
        <p:nvSpPr>
          <p:cNvPr id="30" name="모서리가 둥근 직사각형 29"/>
          <p:cNvSpPr/>
          <p:nvPr/>
        </p:nvSpPr>
        <p:spPr>
          <a:xfrm>
            <a:off x="6271231" y="3248484"/>
            <a:ext cx="1187778" cy="278481"/>
          </a:xfrm>
          <a:prstGeom prst="roundRect">
            <a:avLst/>
          </a:prstGeom>
          <a:solidFill>
            <a:srgbClr val="00C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524659" y="3227351"/>
            <a:ext cx="2065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Naver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9CEEB3-3759-41D5-915A-C8440BFA4C2E}"/>
              </a:ext>
            </a:extLst>
          </p:cNvPr>
          <p:cNvSpPr txBox="1"/>
          <p:nvPr/>
        </p:nvSpPr>
        <p:spPr>
          <a:xfrm>
            <a:off x="6212639" y="4404759"/>
            <a:ext cx="2728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C73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Ex ) </a:t>
            </a:r>
            <a:r>
              <a:rPr lang="ko-KR" altLang="en-US" sz="1600" dirty="0">
                <a:solidFill>
                  <a:srgbClr val="00C73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식물의 병명과 그 원인 </a:t>
            </a:r>
            <a:r>
              <a:rPr lang="en-US" altLang="ko-KR" sz="1600" dirty="0">
                <a:solidFill>
                  <a:srgbClr val="00C73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rgbClr val="00C73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병의 증상과 방제 방법 등등 </a:t>
            </a:r>
          </a:p>
        </p:txBody>
      </p:sp>
      <p:grpSp>
        <p:nvGrpSpPr>
          <p:cNvPr id="31" name="그룹 1005"/>
          <p:cNvGrpSpPr/>
          <p:nvPr/>
        </p:nvGrpSpPr>
        <p:grpSpPr>
          <a:xfrm>
            <a:off x="3019730" y="5051218"/>
            <a:ext cx="1903896" cy="29207"/>
            <a:chOff x="2671766" y="7684179"/>
            <a:chExt cx="2855844" cy="43811"/>
          </a:xfrm>
        </p:grpSpPr>
        <p:pic>
          <p:nvPicPr>
            <p:cNvPr id="33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671766" y="7684179"/>
              <a:ext cx="2855844" cy="43811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8710" r="-697" b="8476"/>
          <a:stretch/>
        </p:blipFill>
        <p:spPr>
          <a:xfrm>
            <a:off x="2559054" y="2302546"/>
            <a:ext cx="2705930" cy="22409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93E309A-4103-4064-9F6A-9DD81CBFDAC1}"/>
              </a:ext>
            </a:extLst>
          </p:cNvPr>
          <p:cNvSpPr txBox="1"/>
          <p:nvPr/>
        </p:nvSpPr>
        <p:spPr>
          <a:xfrm>
            <a:off x="3199150" y="5111594"/>
            <a:ext cx="16113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네이버 지식백과 등 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468631" y="5332567"/>
            <a:ext cx="103425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 서버에서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971694" y="5565194"/>
            <a:ext cx="19800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alpha val="6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식물에 대한 데이터 수집</a:t>
            </a:r>
            <a:endParaRPr lang="en-US" altLang="ko-KR" sz="1300" dirty="0">
              <a:solidFill>
                <a:schemeClr val="tx1">
                  <a:alpha val="6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6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CDE15E-88BB-4781-8F4D-125991097068}"/>
              </a:ext>
            </a:extLst>
          </p:cNvPr>
          <p:cNvSpPr/>
          <p:nvPr/>
        </p:nvSpPr>
        <p:spPr>
          <a:xfrm>
            <a:off x="2438399" y="5967324"/>
            <a:ext cx="2201333" cy="213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A48359-86C3-4D64-91F8-DBFA0A7C78CC}"/>
              </a:ext>
            </a:extLst>
          </p:cNvPr>
          <p:cNvSpPr txBox="1"/>
          <p:nvPr/>
        </p:nvSpPr>
        <p:spPr>
          <a:xfrm>
            <a:off x="1983099" y="5655210"/>
            <a:ext cx="3256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256 x 256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이뤄진 </a:t>
            </a:r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kaggle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</a:t>
            </a:r>
            <a:r>
              <a:rPr lang="ko-KR" altLang="en-US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종의 식물 데이터 셋 </a:t>
            </a:r>
            <a:r>
              <a:rPr lang="ko-KR" altLang="en-US" sz="1600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600" dirty="0">
              <a:solidFill>
                <a:srgbClr val="FFFF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CDE15E-88BB-4781-8F4D-125991097068}"/>
              </a:ext>
            </a:extLst>
          </p:cNvPr>
          <p:cNvSpPr/>
          <p:nvPr/>
        </p:nvSpPr>
        <p:spPr>
          <a:xfrm>
            <a:off x="8336809" y="5947598"/>
            <a:ext cx="1865523" cy="2161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A67D563-0438-4B1A-8BB8-51324A059735}"/>
              </a:ext>
            </a:extLst>
          </p:cNvPr>
          <p:cNvSpPr txBox="1"/>
          <p:nvPr/>
        </p:nvSpPr>
        <p:spPr>
          <a:xfrm>
            <a:off x="5378578" y="535353"/>
            <a:ext cx="13468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4888854" y="781195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수집 결과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5769" b="27874"/>
          <a:stretch/>
        </p:blipFill>
        <p:spPr>
          <a:xfrm>
            <a:off x="1852940" y="2881725"/>
            <a:ext cx="3525638" cy="21409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906" y="1859412"/>
            <a:ext cx="2738407" cy="8582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993" y="1859412"/>
            <a:ext cx="5331397" cy="35234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A48359-86C3-4D64-91F8-DBFA0A7C78CC}"/>
              </a:ext>
            </a:extLst>
          </p:cNvPr>
          <p:cNvSpPr txBox="1"/>
          <p:nvPr/>
        </p:nvSpPr>
        <p:spPr>
          <a:xfrm>
            <a:off x="7132966" y="5655210"/>
            <a:ext cx="3169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크롤링으로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데이터 수집 후 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전처리를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한 </a:t>
            </a:r>
            <a:r>
              <a:rPr lang="en-US" altLang="ko-KR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종의 식물 데이터 셋</a:t>
            </a:r>
            <a:endParaRPr lang="en-US" altLang="ko-KR" sz="1600" dirty="0">
              <a:solidFill>
                <a:srgbClr val="FFFF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0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그룹 1018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D8D0C-50E6-4C7F-8219-28CB578DF091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DAC9C-540A-4132-9CBA-55C9D29C6D2D}"/>
              </a:ext>
            </a:extLst>
          </p:cNvPr>
          <p:cNvSpPr txBox="1"/>
          <p:nvPr/>
        </p:nvSpPr>
        <p:spPr>
          <a:xfrm>
            <a:off x="5122380" y="75411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셋 분할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5AA7F3-9EE3-4300-B678-464C97CF0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651" y="2628876"/>
            <a:ext cx="3094183" cy="22425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04F3EF0-EC64-4841-BF99-1AF277D94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724" y="1869333"/>
            <a:ext cx="790575" cy="11620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B1B85D4-8C3E-4D4E-8F29-94ADE1795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085" y="3028352"/>
            <a:ext cx="800100" cy="11334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62E5BEA-7D50-414C-A183-69356F58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907" y="4098994"/>
            <a:ext cx="800100" cy="12382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D4E8E20-0ED8-47F2-9680-3893179C37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9" r="34356" b="74894"/>
          <a:stretch/>
        </p:blipFill>
        <p:spPr>
          <a:xfrm>
            <a:off x="2057967" y="1919359"/>
            <a:ext cx="2391215" cy="5402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39B6883-FFAF-4B12-B422-1F983AC31E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0" t="70057" r="58157" b="5499"/>
          <a:stretch/>
        </p:blipFill>
        <p:spPr>
          <a:xfrm>
            <a:off x="7500151" y="2202687"/>
            <a:ext cx="1135805" cy="46166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AA5183D-906C-46C9-B9B1-D8A592E273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6" t="70055" r="17264" b="5501"/>
          <a:stretch/>
        </p:blipFill>
        <p:spPr>
          <a:xfrm>
            <a:off x="7641783" y="3296565"/>
            <a:ext cx="852540" cy="46166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8D0D4DA-787F-451F-84B9-3AA5C948DD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5" t="70055" r="-95" b="5501"/>
          <a:stretch/>
        </p:blipFill>
        <p:spPr>
          <a:xfrm>
            <a:off x="7641783" y="4487286"/>
            <a:ext cx="852540" cy="46166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ACC70F6-755E-4A9A-B2A4-D00AFCB9758F}"/>
              </a:ext>
            </a:extLst>
          </p:cNvPr>
          <p:cNvCxnSpPr/>
          <p:nvPr/>
        </p:nvCxnSpPr>
        <p:spPr>
          <a:xfrm>
            <a:off x="5004313" y="3556932"/>
            <a:ext cx="13478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B70B3D4-32EE-44DC-AF6D-0A7838298D12}"/>
              </a:ext>
            </a:extLst>
          </p:cNvPr>
          <p:cNvCxnSpPr/>
          <p:nvPr/>
        </p:nvCxnSpPr>
        <p:spPr>
          <a:xfrm>
            <a:off x="5678722" y="2332139"/>
            <a:ext cx="0" cy="24244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3215882-1388-4BA5-B490-C9F149845ABA}"/>
              </a:ext>
            </a:extLst>
          </p:cNvPr>
          <p:cNvCxnSpPr/>
          <p:nvPr/>
        </p:nvCxnSpPr>
        <p:spPr>
          <a:xfrm>
            <a:off x="5670333" y="2340528"/>
            <a:ext cx="6734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9CC91F-7259-4526-B062-F41F2DF8FC74}"/>
              </a:ext>
            </a:extLst>
          </p:cNvPr>
          <p:cNvCxnSpPr/>
          <p:nvPr/>
        </p:nvCxnSpPr>
        <p:spPr>
          <a:xfrm>
            <a:off x="5670333" y="4749567"/>
            <a:ext cx="6734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50BB15E-7E4A-479A-9587-C918F037FCF0}"/>
              </a:ext>
            </a:extLst>
          </p:cNvPr>
          <p:cNvSpPr txBox="1"/>
          <p:nvPr/>
        </p:nvSpPr>
        <p:spPr>
          <a:xfrm>
            <a:off x="8635956" y="2264242"/>
            <a:ext cx="2127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70,000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41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B116E9-3ED8-431D-8EC1-398996CCDCAF}"/>
              </a:ext>
            </a:extLst>
          </p:cNvPr>
          <p:cNvSpPr txBox="1"/>
          <p:nvPr/>
        </p:nvSpPr>
        <p:spPr>
          <a:xfrm>
            <a:off x="8692905" y="3358120"/>
            <a:ext cx="2013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20,000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41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종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20188A-B18E-4B04-B88E-892208DB23C9}"/>
              </a:ext>
            </a:extLst>
          </p:cNvPr>
          <p:cNvSpPr txBox="1"/>
          <p:nvPr/>
        </p:nvSpPr>
        <p:spPr>
          <a:xfrm>
            <a:off x="8755846" y="4559755"/>
            <a:ext cx="1326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10,000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078873-F524-4B34-8E78-8BCAC804A9A9}"/>
              </a:ext>
            </a:extLst>
          </p:cNvPr>
          <p:cNvSpPr txBox="1"/>
          <p:nvPr/>
        </p:nvSpPr>
        <p:spPr>
          <a:xfrm>
            <a:off x="3312114" y="5534360"/>
            <a:ext cx="6135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무분별한 데이터 셋에서 훈련용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검증용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테스트용을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7:2:1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분할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2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18">
            <a:extLst>
              <a:ext uri="{FF2B5EF4-FFF2-40B4-BE49-F238E27FC236}">
                <a16:creationId xmlns:a16="http://schemas.microsoft.com/office/drawing/2014/main" id="{A3457DE7-FF94-4784-B98F-DA02751AFD03}"/>
              </a:ext>
            </a:extLst>
          </p:cNvPr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0" name="Object 54">
              <a:extLst>
                <a:ext uri="{FF2B5EF4-FFF2-40B4-BE49-F238E27FC236}">
                  <a16:creationId xmlns:a16="http://schemas.microsoft.com/office/drawing/2014/main" id="{ADF1A058-725B-48BE-9586-0798A96B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1" name="그룹 1019">
            <a:extLst>
              <a:ext uri="{FF2B5EF4-FFF2-40B4-BE49-F238E27FC236}">
                <a16:creationId xmlns:a16="http://schemas.microsoft.com/office/drawing/2014/main" id="{048FD750-35D5-4569-B1A4-C1873BB3567A}"/>
              </a:ext>
            </a:extLst>
          </p:cNvPr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2" name="Object 58">
              <a:extLst>
                <a:ext uri="{FF2B5EF4-FFF2-40B4-BE49-F238E27FC236}">
                  <a16:creationId xmlns:a16="http://schemas.microsoft.com/office/drawing/2014/main" id="{7254EAE5-B705-4417-A1DF-FEC8D991B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A51DCF-CE90-46E7-8E21-2351EB61F191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C98E1-8089-41AC-A655-7864EDF58FCE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DEF3E-4305-41B2-B1FF-C5C3F7FAD18B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AEF21-E534-40FB-B553-928A00792D3C}"/>
              </a:ext>
            </a:extLst>
          </p:cNvPr>
          <p:cNvSpPr txBox="1"/>
          <p:nvPr/>
        </p:nvSpPr>
        <p:spPr>
          <a:xfrm>
            <a:off x="4830269" y="758738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파일 </a:t>
            </a:r>
            <a:r>
              <a:rPr lang="ko-KR" altLang="en-US" sz="2400" spc="-150" dirty="0" err="1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sz="24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86B79B-7720-4910-A599-FA121420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43" y="1733145"/>
            <a:ext cx="790575" cy="1162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29D00D-8387-4C28-BDBD-147970B49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46" y="1885011"/>
            <a:ext cx="650469" cy="32972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0C3F2A-AA0E-4F83-A5E4-B01FA79ED4B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43" y="1955339"/>
            <a:ext cx="650469" cy="6504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DBC4C7E-3647-4844-821D-5D1A68892C0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42" y="2758875"/>
            <a:ext cx="650469" cy="65046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E85D02-9D7A-48D4-BF22-5B570047763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42" y="3556789"/>
            <a:ext cx="645033" cy="64503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9FD333-4BC6-481D-A7CF-4306CDDE79C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05" y="4422824"/>
            <a:ext cx="650470" cy="65047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445D85C-A207-46C4-9C37-966D0A4A52C0}"/>
              </a:ext>
            </a:extLst>
          </p:cNvPr>
          <p:cNvCxnSpPr/>
          <p:nvPr/>
        </p:nvCxnSpPr>
        <p:spPr>
          <a:xfrm>
            <a:off x="2415001" y="2314170"/>
            <a:ext cx="8121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B8A7EC-B0EC-498D-88D5-2740CE9F9A63}"/>
              </a:ext>
            </a:extLst>
          </p:cNvPr>
          <p:cNvCxnSpPr>
            <a:cxnSpLocks/>
          </p:cNvCxnSpPr>
          <p:nvPr/>
        </p:nvCxnSpPr>
        <p:spPr>
          <a:xfrm flipH="1">
            <a:off x="2649893" y="2314170"/>
            <a:ext cx="16823" cy="24852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11B52D7-8413-4FEA-89B1-20E915755300}"/>
              </a:ext>
            </a:extLst>
          </p:cNvPr>
          <p:cNvCxnSpPr>
            <a:cxnSpLocks/>
          </p:cNvCxnSpPr>
          <p:nvPr/>
        </p:nvCxnSpPr>
        <p:spPr>
          <a:xfrm flipV="1">
            <a:off x="2666716" y="3088054"/>
            <a:ext cx="662685" cy="62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D52A677-C307-40C7-9045-F0EF79225FB9}"/>
              </a:ext>
            </a:extLst>
          </p:cNvPr>
          <p:cNvCxnSpPr>
            <a:cxnSpLocks/>
          </p:cNvCxnSpPr>
          <p:nvPr/>
        </p:nvCxnSpPr>
        <p:spPr>
          <a:xfrm flipV="1">
            <a:off x="2659436" y="3943731"/>
            <a:ext cx="662685" cy="62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DD05B8-438E-46D3-9B84-EBACE0D058D8}"/>
              </a:ext>
            </a:extLst>
          </p:cNvPr>
          <p:cNvCxnSpPr>
            <a:cxnSpLocks/>
          </p:cNvCxnSpPr>
          <p:nvPr/>
        </p:nvCxnSpPr>
        <p:spPr>
          <a:xfrm flipV="1">
            <a:off x="2641504" y="4799107"/>
            <a:ext cx="662685" cy="62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76D032-CA88-4EB3-9BF7-7A0B0DC74AE2}"/>
              </a:ext>
            </a:extLst>
          </p:cNvPr>
          <p:cNvCxnSpPr/>
          <p:nvPr/>
        </p:nvCxnSpPr>
        <p:spPr>
          <a:xfrm>
            <a:off x="4108979" y="2314170"/>
            <a:ext cx="8121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9EE713F-FC72-4FF8-BE6C-234DC6F5C173}"/>
              </a:ext>
            </a:extLst>
          </p:cNvPr>
          <p:cNvCxnSpPr/>
          <p:nvPr/>
        </p:nvCxnSpPr>
        <p:spPr>
          <a:xfrm>
            <a:off x="4108978" y="3091199"/>
            <a:ext cx="8121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890871C-0B73-452C-93DD-9AD0C3830131}"/>
              </a:ext>
            </a:extLst>
          </p:cNvPr>
          <p:cNvCxnSpPr/>
          <p:nvPr/>
        </p:nvCxnSpPr>
        <p:spPr>
          <a:xfrm>
            <a:off x="4108977" y="3943731"/>
            <a:ext cx="8121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17B71A7-2F56-4316-87E8-397D50C517BB}"/>
              </a:ext>
            </a:extLst>
          </p:cNvPr>
          <p:cNvCxnSpPr/>
          <p:nvPr/>
        </p:nvCxnSpPr>
        <p:spPr>
          <a:xfrm>
            <a:off x="4108977" y="4799107"/>
            <a:ext cx="8121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8975035A-56CE-41E6-A20A-A1ACC6AA241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8979" b="69903"/>
          <a:stretch/>
        </p:blipFill>
        <p:spPr>
          <a:xfrm>
            <a:off x="6777638" y="2053590"/>
            <a:ext cx="4210328" cy="12482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5275AE5-BF51-4B50-9BE6-6D84CA5416CE}"/>
              </a:ext>
            </a:extLst>
          </p:cNvPr>
          <p:cNvSpPr txBox="1"/>
          <p:nvPr/>
        </p:nvSpPr>
        <p:spPr>
          <a:xfrm>
            <a:off x="8372205" y="3736796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디렉토리 구조와 위치에 따라</a:t>
            </a:r>
            <a:endParaRPr lang="en-US" altLang="ko-KR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병충해의 상태를 판별 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8ECEE99-E157-420A-8E0F-9455DE26A3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9104" y="2892164"/>
            <a:ext cx="800100" cy="113347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6A6962F-CB6A-40D6-9DC7-9CF6FDEE2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926" y="3962806"/>
            <a:ext cx="800100" cy="123825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C158CD-93F1-4C24-99D6-B55AE26153F0}"/>
              </a:ext>
            </a:extLst>
          </p:cNvPr>
          <p:cNvSpPr/>
          <p:nvPr/>
        </p:nvSpPr>
        <p:spPr>
          <a:xfrm>
            <a:off x="2877968" y="5878263"/>
            <a:ext cx="996894" cy="2866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49B0F1-9A72-4B5A-8F8B-A36F64F4C634}"/>
              </a:ext>
            </a:extLst>
          </p:cNvPr>
          <p:cNvSpPr/>
          <p:nvPr/>
        </p:nvSpPr>
        <p:spPr>
          <a:xfrm>
            <a:off x="8505585" y="5609838"/>
            <a:ext cx="973123" cy="2866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7797D0-88B0-47F5-B2E9-56326436D256}"/>
              </a:ext>
            </a:extLst>
          </p:cNvPr>
          <p:cNvSpPr/>
          <p:nvPr/>
        </p:nvSpPr>
        <p:spPr>
          <a:xfrm>
            <a:off x="5625763" y="5873855"/>
            <a:ext cx="2854655" cy="2866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A9370C7-96E4-4BB1-86E3-6BAC72EA1FFD}"/>
              </a:ext>
            </a:extLst>
          </p:cNvPr>
          <p:cNvSpPr/>
          <p:nvPr/>
        </p:nvSpPr>
        <p:spPr>
          <a:xfrm>
            <a:off x="6422329" y="5609838"/>
            <a:ext cx="1403747" cy="2866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A178CA-512F-40FB-ABEB-FD46FB5A21C6}"/>
              </a:ext>
            </a:extLst>
          </p:cNvPr>
          <p:cNvSpPr txBox="1"/>
          <p:nvPr/>
        </p:nvSpPr>
        <p:spPr>
          <a:xfrm>
            <a:off x="2013429" y="5573291"/>
            <a:ext cx="8817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이미지를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target_size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= (150 , 150)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크기로 </a:t>
            </a:r>
            <a:r>
              <a:rPr lang="en-US" altLang="ko-KR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‘categorical’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형태로 </a:t>
            </a:r>
            <a:r>
              <a:rPr lang="en-US" altLang="ko-KR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labelling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하여 불러옴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algn="ctr"/>
            <a:r>
              <a:rPr lang="en-US" altLang="ko-KR" dirty="0" err="1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Rgb</a:t>
            </a:r>
            <a:r>
              <a:rPr lang="en-US" altLang="ko-KR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컬러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 번 호출 시 </a:t>
            </a:r>
            <a:r>
              <a:rPr lang="en-US" altLang="ko-KR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32</a:t>
            </a:r>
            <a:r>
              <a:rPr lang="ko-KR" altLang="en-US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장의 이미지를 </a:t>
            </a:r>
            <a:r>
              <a:rPr lang="en-US" altLang="ko-KR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150 x 150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형태로 불러옴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5F7B6BA-CFA3-4DF3-904F-309A85BD0146}"/>
              </a:ext>
            </a:extLst>
          </p:cNvPr>
          <p:cNvSpPr/>
          <p:nvPr/>
        </p:nvSpPr>
        <p:spPr>
          <a:xfrm>
            <a:off x="8225036" y="2025840"/>
            <a:ext cx="2762930" cy="21767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803BE36-EF23-4DCF-994F-AD68D53D5ED7}"/>
              </a:ext>
            </a:extLst>
          </p:cNvPr>
          <p:cNvCxnSpPr/>
          <p:nvPr/>
        </p:nvCxnSpPr>
        <p:spPr>
          <a:xfrm>
            <a:off x="9580228" y="2243514"/>
            <a:ext cx="0" cy="13132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4E2BD8-70BB-4CE7-8470-CB290DAA3899}"/>
              </a:ext>
            </a:extLst>
          </p:cNvPr>
          <p:cNvSpPr/>
          <p:nvPr/>
        </p:nvSpPr>
        <p:spPr>
          <a:xfrm>
            <a:off x="6247024" y="5436201"/>
            <a:ext cx="2295481" cy="28966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9A8F77-0FB6-4D57-A4E4-3971BAB2F3D6}"/>
              </a:ext>
            </a:extLst>
          </p:cNvPr>
          <p:cNvSpPr/>
          <p:nvPr/>
        </p:nvSpPr>
        <p:spPr>
          <a:xfrm>
            <a:off x="4477253" y="5436202"/>
            <a:ext cx="1046808" cy="2896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67555C-20C8-45B2-B729-8BF217E95F8D}"/>
              </a:ext>
            </a:extLst>
          </p:cNvPr>
          <p:cNvSpPr txBox="1"/>
          <p:nvPr/>
        </p:nvSpPr>
        <p:spPr>
          <a:xfrm>
            <a:off x="3029501" y="5419336"/>
            <a:ext cx="5569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Train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데이터에 </a:t>
            </a:r>
            <a:r>
              <a:rPr lang="ko-KR" altLang="en-US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 증강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통해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더 많은 학습 효과를 가짐</a:t>
            </a:r>
            <a:endParaRPr lang="en-US" altLang="ko-KR" sz="1600" dirty="0">
              <a:solidFill>
                <a:srgbClr val="FFFF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D8D0C-50E6-4C7F-8219-28CB578DF091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DAC9C-540A-4132-9CBA-55C9D29C6D2D}"/>
              </a:ext>
            </a:extLst>
          </p:cNvPr>
          <p:cNvSpPr txBox="1"/>
          <p:nvPr/>
        </p:nvSpPr>
        <p:spPr>
          <a:xfrm>
            <a:off x="5279109" y="748479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증강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3683700-D70B-40C5-88A1-A8D8C679D40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58" y="3794059"/>
            <a:ext cx="888840" cy="8888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928564C-9460-43D7-B6CC-7819FC408F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847" y="3791835"/>
            <a:ext cx="888839" cy="8888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DC47D22-7771-407D-9DFF-34117AB200B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34" y="3791835"/>
            <a:ext cx="888840" cy="8888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2A99A1-7DE2-407C-BF94-2F067303D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1" y="2164026"/>
            <a:ext cx="2134195" cy="21341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F2E071-45C6-40B6-BE07-79D3DC55FF8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58" y="2756758"/>
            <a:ext cx="888840" cy="8888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CF0469-BAE5-4183-84B0-62A53DC74C5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847" y="2756759"/>
            <a:ext cx="888839" cy="8888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0126AC-504F-49DF-AF19-17B56ACA2C7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34" y="2756758"/>
            <a:ext cx="888840" cy="8888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034540-25A7-45F1-A19B-802EAD93A06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58" y="1721681"/>
            <a:ext cx="888840" cy="8888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82F753-4ADE-49BF-A4D3-D1A973D2AD3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847" y="1721682"/>
            <a:ext cx="888840" cy="8888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030409C-C6E1-4DD8-A4E2-7177C1F65F3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34" y="1721681"/>
            <a:ext cx="888840" cy="888840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3DFDBFA-BF83-4D0E-AFDD-B0A43B331DEE}"/>
              </a:ext>
            </a:extLst>
          </p:cNvPr>
          <p:cNvSpPr/>
          <p:nvPr/>
        </p:nvSpPr>
        <p:spPr>
          <a:xfrm>
            <a:off x="3314352" y="3062718"/>
            <a:ext cx="1102338" cy="3523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4BC87F-4301-4927-8799-4A9BC1AF6BDF}"/>
              </a:ext>
            </a:extLst>
          </p:cNvPr>
          <p:cNvSpPr txBox="1"/>
          <p:nvPr/>
        </p:nvSpPr>
        <p:spPr>
          <a:xfrm>
            <a:off x="3415160" y="5766927"/>
            <a:ext cx="5024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(ex :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 회전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평행 이동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확대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축소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수평 뒤집기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5420" y="2262295"/>
            <a:ext cx="3463759" cy="18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217BD8-748C-4692-9241-4FA7D36AC9DE}"/>
              </a:ext>
            </a:extLst>
          </p:cNvPr>
          <p:cNvSpPr/>
          <p:nvPr/>
        </p:nvSpPr>
        <p:spPr>
          <a:xfrm>
            <a:off x="9151670" y="3631298"/>
            <a:ext cx="2038267" cy="4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11449F-197F-44C3-8F49-585890DB2220}"/>
              </a:ext>
            </a:extLst>
          </p:cNvPr>
          <p:cNvSpPr txBox="1"/>
          <p:nvPr/>
        </p:nvSpPr>
        <p:spPr>
          <a:xfrm>
            <a:off x="9101311" y="3648022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장시간 </a:t>
            </a:r>
            <a:r>
              <a:rPr lang="ko-KR" altLang="en-US" sz="2000" dirty="0" smtClean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학습 필요</a:t>
            </a:r>
            <a:endParaRPr lang="en-US" altLang="ko-KR" sz="20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AA1438B-E745-4272-8D4E-F9C92410F066}"/>
              </a:ext>
            </a:extLst>
          </p:cNvPr>
          <p:cNvSpPr/>
          <p:nvPr/>
        </p:nvSpPr>
        <p:spPr>
          <a:xfrm>
            <a:off x="9575503" y="5207467"/>
            <a:ext cx="1410656" cy="353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203BA9-BD3C-410D-86D2-3A3AE20BDCC2}"/>
              </a:ext>
            </a:extLst>
          </p:cNvPr>
          <p:cNvSpPr/>
          <p:nvPr/>
        </p:nvSpPr>
        <p:spPr>
          <a:xfrm>
            <a:off x="8882548" y="4810660"/>
            <a:ext cx="2758166" cy="353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B2A65B-9AC9-43DD-9544-0413577F5901}"/>
              </a:ext>
            </a:extLst>
          </p:cNvPr>
          <p:cNvSpPr/>
          <p:nvPr/>
        </p:nvSpPr>
        <p:spPr>
          <a:xfrm>
            <a:off x="9465196" y="2459785"/>
            <a:ext cx="1434747" cy="7177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0A33F2-52E1-4DD6-8C01-1367CD49FDDC}"/>
              </a:ext>
            </a:extLst>
          </p:cNvPr>
          <p:cNvSpPr txBox="1"/>
          <p:nvPr/>
        </p:nvSpPr>
        <p:spPr>
          <a:xfrm>
            <a:off x="9437615" y="2452881"/>
            <a:ext cx="1494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높은 </a:t>
            </a:r>
            <a:r>
              <a:rPr lang="ko-KR" altLang="en-US" sz="2000" dirty="0" smtClean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정확도</a:t>
            </a:r>
            <a:endParaRPr lang="en-US" altLang="ko-KR" sz="2000" dirty="0" smtClean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000" dirty="0" smtClean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빠른 결과</a:t>
            </a:r>
            <a:endParaRPr lang="en-US" altLang="ko-KR" sz="20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3763AB4-57F8-4D73-AC24-46488F145524}"/>
              </a:ext>
            </a:extLst>
          </p:cNvPr>
          <p:cNvSpPr/>
          <p:nvPr/>
        </p:nvSpPr>
        <p:spPr>
          <a:xfrm>
            <a:off x="9468823" y="2106199"/>
            <a:ext cx="1431109" cy="353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8F8F7A-0202-4651-A031-E719569A633F}"/>
              </a:ext>
            </a:extLst>
          </p:cNvPr>
          <p:cNvSpPr txBox="1"/>
          <p:nvPr/>
        </p:nvSpPr>
        <p:spPr>
          <a:xfrm>
            <a:off x="9432379" y="2113702"/>
            <a:ext cx="162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95</a:t>
            </a:r>
            <a:r>
              <a:rPr lang="en-US" altLang="ko-KR" sz="16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%</a:t>
            </a:r>
            <a:r>
              <a:rPr lang="en-US" altLang="ko-KR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이상의</a:t>
            </a:r>
            <a:endParaRPr lang="en-US" altLang="ko-KR" sz="20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E6907E-9BD8-4DB3-B81C-4AB5715FE10D}"/>
              </a:ext>
            </a:extLst>
          </p:cNvPr>
          <p:cNvSpPr/>
          <p:nvPr/>
        </p:nvSpPr>
        <p:spPr>
          <a:xfrm>
            <a:off x="5885352" y="2769879"/>
            <a:ext cx="665300" cy="512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8A1582-41D3-40DF-A248-EF8E8CA66791}"/>
              </a:ext>
            </a:extLst>
          </p:cNvPr>
          <p:cNvSpPr txBox="1"/>
          <p:nvPr/>
        </p:nvSpPr>
        <p:spPr>
          <a:xfrm>
            <a:off x="4681006" y="2718358"/>
            <a:ext cx="3096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V3</a:t>
            </a:r>
            <a:endParaRPr lang="ko-KR" altLang="en-US" sz="36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08EC65-057E-48EA-9443-BD61B0A89AE2}"/>
              </a:ext>
            </a:extLst>
          </p:cNvPr>
          <p:cNvSpPr/>
          <p:nvPr/>
        </p:nvSpPr>
        <p:spPr>
          <a:xfrm>
            <a:off x="5175662" y="2257656"/>
            <a:ext cx="2052714" cy="5122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F7D44C-9FC0-4E4A-A3DE-B0B18AC3ADF0}"/>
              </a:ext>
            </a:extLst>
          </p:cNvPr>
          <p:cNvSpPr txBox="1"/>
          <p:nvPr/>
        </p:nvSpPr>
        <p:spPr>
          <a:xfrm>
            <a:off x="4648187" y="2180461"/>
            <a:ext cx="3096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Inception</a:t>
            </a:r>
            <a:endParaRPr lang="ko-KR" altLang="en-US" sz="36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BBF305-5DE8-4E0C-8C2C-9EFB1289214E}"/>
              </a:ext>
            </a:extLst>
          </p:cNvPr>
          <p:cNvSpPr/>
          <p:nvPr/>
        </p:nvSpPr>
        <p:spPr>
          <a:xfrm>
            <a:off x="5849872" y="5244689"/>
            <a:ext cx="694315" cy="485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1018">
            <a:extLst>
              <a:ext uri="{FF2B5EF4-FFF2-40B4-BE49-F238E27FC236}">
                <a16:creationId xmlns:a16="http://schemas.microsoft.com/office/drawing/2014/main" id="{A761D200-D502-4B77-8A6B-B004C465D7D7}"/>
              </a:ext>
            </a:extLst>
          </p:cNvPr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6" name="Object 54">
              <a:extLst>
                <a:ext uri="{FF2B5EF4-FFF2-40B4-BE49-F238E27FC236}">
                  <a16:creationId xmlns:a16="http://schemas.microsoft.com/office/drawing/2014/main" id="{57946E56-A2BE-4280-8068-447612D1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7" name="그룹 1019">
            <a:extLst>
              <a:ext uri="{FF2B5EF4-FFF2-40B4-BE49-F238E27FC236}">
                <a16:creationId xmlns:a16="http://schemas.microsoft.com/office/drawing/2014/main" id="{E2908CD8-F1F6-4B0D-B428-DF94641110B5}"/>
              </a:ext>
            </a:extLst>
          </p:cNvPr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8" name="Object 58">
              <a:extLst>
                <a:ext uri="{FF2B5EF4-FFF2-40B4-BE49-F238E27FC236}">
                  <a16:creationId xmlns:a16="http://schemas.microsoft.com/office/drawing/2014/main" id="{5D7BE164-8AEE-44B1-9595-8EF01BF1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A1E6F6-3E8A-44CA-A699-F5414DBF7A39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CB89C-A7A8-45F6-96A6-812DAED2206E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10790-9E89-4798-A574-11CD23198FB7}"/>
              </a:ext>
            </a:extLst>
          </p:cNvPr>
          <p:cNvSpPr txBox="1"/>
          <p:nvPr/>
        </p:nvSpPr>
        <p:spPr>
          <a:xfrm>
            <a:off x="5000283" y="773727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모델 시도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408C81-D7DC-410D-B5DB-4BF73FA6A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02" y="3000375"/>
            <a:ext cx="1600200" cy="1600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DB8A50-4757-467A-9772-6752C88CEF09}"/>
              </a:ext>
            </a:extLst>
          </p:cNvPr>
          <p:cNvSpPr txBox="1"/>
          <p:nvPr/>
        </p:nvSpPr>
        <p:spPr>
          <a:xfrm>
            <a:off x="1358962" y="2138301"/>
            <a:ext cx="2071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sz="1600" spc="-150" dirty="0" err="1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en-US" altLang="ko-KR" sz="16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(Image </a:t>
            </a:r>
            <a:r>
              <a:rPr lang="en-US" altLang="ko-KR" sz="1600" spc="-150" dirty="0" err="1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Preprocessiong</a:t>
            </a:r>
            <a:r>
              <a:rPr lang="en-US" altLang="ko-KR" sz="16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6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0E0481-ED9F-4DA8-8865-84C44BF3BA2D}"/>
              </a:ext>
            </a:extLst>
          </p:cNvPr>
          <p:cNvCxnSpPr/>
          <p:nvPr/>
        </p:nvCxnSpPr>
        <p:spPr>
          <a:xfrm>
            <a:off x="4657725" y="1660533"/>
            <a:ext cx="0" cy="4705350"/>
          </a:xfrm>
          <a:prstGeom prst="line">
            <a:avLst/>
          </a:prstGeom>
          <a:ln w="25400">
            <a:solidFill>
              <a:srgbClr val="648B6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FE0D654-1364-4EBE-9E22-34EB8C7AC210}"/>
              </a:ext>
            </a:extLst>
          </p:cNvPr>
          <p:cNvCxnSpPr/>
          <p:nvPr/>
        </p:nvCxnSpPr>
        <p:spPr>
          <a:xfrm>
            <a:off x="7744847" y="1660533"/>
            <a:ext cx="0" cy="4705350"/>
          </a:xfrm>
          <a:prstGeom prst="line">
            <a:avLst/>
          </a:prstGeom>
          <a:ln w="25400">
            <a:solidFill>
              <a:srgbClr val="648B6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15A852-9244-4364-BE9E-0EC2EB42E701}"/>
              </a:ext>
            </a:extLst>
          </p:cNvPr>
          <p:cNvSpPr/>
          <p:nvPr/>
        </p:nvSpPr>
        <p:spPr>
          <a:xfrm>
            <a:off x="5358155" y="3524629"/>
            <a:ext cx="1687728" cy="485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8F99A-D1E1-4816-A409-AC39DFAE138E}"/>
              </a:ext>
            </a:extLst>
          </p:cNvPr>
          <p:cNvSpPr txBox="1"/>
          <p:nvPr/>
        </p:nvSpPr>
        <p:spPr>
          <a:xfrm>
            <a:off x="5274795" y="3470742"/>
            <a:ext cx="1886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VGG16</a:t>
            </a:r>
            <a:endParaRPr lang="ko-KR" altLang="en-US" sz="40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4BE900-F720-40DE-9DA5-601DFD5B16D1}"/>
              </a:ext>
            </a:extLst>
          </p:cNvPr>
          <p:cNvSpPr/>
          <p:nvPr/>
        </p:nvSpPr>
        <p:spPr>
          <a:xfrm>
            <a:off x="5335456" y="4758915"/>
            <a:ext cx="1687728" cy="4857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87A371-2B82-4521-BE83-1D4673B917EC}"/>
              </a:ext>
            </a:extLst>
          </p:cNvPr>
          <p:cNvSpPr txBox="1"/>
          <p:nvPr/>
        </p:nvSpPr>
        <p:spPr>
          <a:xfrm>
            <a:off x="5248051" y="4663960"/>
            <a:ext cx="1897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err="1" smtClean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Resnet</a:t>
            </a:r>
            <a:endParaRPr lang="en-US" altLang="ko-KR" sz="40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C2D610-1D5A-476C-B16A-12D59009B075}"/>
              </a:ext>
            </a:extLst>
          </p:cNvPr>
          <p:cNvSpPr txBox="1"/>
          <p:nvPr/>
        </p:nvSpPr>
        <p:spPr>
          <a:xfrm>
            <a:off x="5788904" y="5149292"/>
            <a:ext cx="816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BCCDF2-971A-4033-9DA1-68443CF03881}"/>
              </a:ext>
            </a:extLst>
          </p:cNvPr>
          <p:cNvSpPr txBox="1"/>
          <p:nvPr/>
        </p:nvSpPr>
        <p:spPr>
          <a:xfrm>
            <a:off x="5118231" y="1436756"/>
            <a:ext cx="2084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사전 훈련된 딥러닝 모형</a:t>
            </a:r>
            <a:endParaRPr lang="en-US" altLang="ko-KR" sz="16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(Pretrained DNN model)</a:t>
            </a:r>
            <a:endParaRPr lang="ko-KR" altLang="en-US" sz="16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65A46BB-C6D8-46C9-B3C7-438FF419F593}"/>
              </a:ext>
            </a:extLst>
          </p:cNvPr>
          <p:cNvCxnSpPr/>
          <p:nvPr/>
        </p:nvCxnSpPr>
        <p:spPr>
          <a:xfrm flipV="1">
            <a:off x="3496336" y="2668013"/>
            <a:ext cx="1570241" cy="1101257"/>
          </a:xfrm>
          <a:prstGeom prst="straightConnector1">
            <a:avLst/>
          </a:prstGeom>
          <a:ln w="38100">
            <a:solidFill>
              <a:srgbClr val="648B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C75C46-713B-46CF-B97C-C14C6DA61511}"/>
              </a:ext>
            </a:extLst>
          </p:cNvPr>
          <p:cNvCxnSpPr>
            <a:cxnSpLocks/>
          </p:cNvCxnSpPr>
          <p:nvPr/>
        </p:nvCxnSpPr>
        <p:spPr>
          <a:xfrm flipV="1">
            <a:off x="3512745" y="3759745"/>
            <a:ext cx="1487538" cy="1"/>
          </a:xfrm>
          <a:prstGeom prst="straightConnector1">
            <a:avLst/>
          </a:prstGeom>
          <a:ln w="38100">
            <a:solidFill>
              <a:srgbClr val="648B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DD10F38-342A-4DBF-A298-AD8F7A14C6B0}"/>
              </a:ext>
            </a:extLst>
          </p:cNvPr>
          <p:cNvCxnSpPr>
            <a:cxnSpLocks/>
          </p:cNvCxnSpPr>
          <p:nvPr/>
        </p:nvCxnSpPr>
        <p:spPr>
          <a:xfrm>
            <a:off x="3496336" y="3759746"/>
            <a:ext cx="1534250" cy="1242056"/>
          </a:xfrm>
          <a:prstGeom prst="straightConnector1">
            <a:avLst/>
          </a:prstGeom>
          <a:ln w="38100">
            <a:solidFill>
              <a:srgbClr val="648B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AE61DAA-93F3-49E4-BDA4-1505B686A439}"/>
              </a:ext>
            </a:extLst>
          </p:cNvPr>
          <p:cNvCxnSpPr/>
          <p:nvPr/>
        </p:nvCxnSpPr>
        <p:spPr>
          <a:xfrm>
            <a:off x="7417954" y="2588864"/>
            <a:ext cx="1192646" cy="0"/>
          </a:xfrm>
          <a:prstGeom prst="straightConnector1">
            <a:avLst/>
          </a:prstGeom>
          <a:ln w="38100">
            <a:solidFill>
              <a:srgbClr val="648B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20E97F6-DB13-4CC3-B33B-6407885CC59E}"/>
              </a:ext>
            </a:extLst>
          </p:cNvPr>
          <p:cNvCxnSpPr/>
          <p:nvPr/>
        </p:nvCxnSpPr>
        <p:spPr>
          <a:xfrm>
            <a:off x="7417954" y="3824333"/>
            <a:ext cx="1192646" cy="0"/>
          </a:xfrm>
          <a:prstGeom prst="straightConnector1">
            <a:avLst/>
          </a:prstGeom>
          <a:ln w="38100">
            <a:solidFill>
              <a:srgbClr val="648B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6EA6EB1-4672-4297-8AF5-6762C7F9F7A7}"/>
              </a:ext>
            </a:extLst>
          </p:cNvPr>
          <p:cNvCxnSpPr/>
          <p:nvPr/>
        </p:nvCxnSpPr>
        <p:spPr>
          <a:xfrm>
            <a:off x="7417954" y="5001802"/>
            <a:ext cx="1192646" cy="0"/>
          </a:xfrm>
          <a:prstGeom prst="straightConnector1">
            <a:avLst/>
          </a:prstGeom>
          <a:ln w="38100">
            <a:solidFill>
              <a:srgbClr val="648B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1A2FB78-2505-42DA-8774-575A4642CD40}"/>
              </a:ext>
            </a:extLst>
          </p:cNvPr>
          <p:cNvSpPr txBox="1"/>
          <p:nvPr/>
        </p:nvSpPr>
        <p:spPr>
          <a:xfrm>
            <a:off x="9146448" y="4787576"/>
            <a:ext cx="372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장시간 학습이 필요 </a:t>
            </a:r>
            <a:endParaRPr lang="en-US" altLang="ko-KR" sz="20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44826D-BA45-4F87-BAB1-7CF773039A9D}"/>
              </a:ext>
            </a:extLst>
          </p:cNvPr>
          <p:cNvSpPr txBox="1"/>
          <p:nvPr/>
        </p:nvSpPr>
        <p:spPr>
          <a:xfrm>
            <a:off x="9556900" y="5185806"/>
            <a:ext cx="14954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낮은 정확도</a:t>
            </a:r>
            <a:endParaRPr lang="en-US" altLang="ko-KR" sz="20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C572A8-5CCB-4CB0-9FDF-67C4316419E1}"/>
              </a:ext>
            </a:extLst>
          </p:cNvPr>
          <p:cNvSpPr txBox="1"/>
          <p:nvPr/>
        </p:nvSpPr>
        <p:spPr>
          <a:xfrm>
            <a:off x="9274884" y="1436756"/>
            <a:ext cx="1625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예측 결과</a:t>
            </a:r>
            <a:endParaRPr lang="en-US" altLang="ko-KR" sz="16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(Prediction Result)</a:t>
            </a:r>
            <a:endParaRPr lang="ko-KR" altLang="en-US" sz="16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D86E35-7032-4315-A627-0EA8F71656D7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8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그룹 1018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51758DA-C68D-4663-8782-E0EC4D032153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CA812-945C-4C37-9786-8C6F36CF612F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2B75E-2A5A-4FE6-9DA4-7A24C39FABE3}"/>
              </a:ext>
            </a:extLst>
          </p:cNvPr>
          <p:cNvSpPr txBox="1"/>
          <p:nvPr/>
        </p:nvSpPr>
        <p:spPr>
          <a:xfrm>
            <a:off x="4968127" y="751549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레이어 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27DE26-E2C5-4FD7-A7AF-D0C938D07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88" y="1952664"/>
            <a:ext cx="995494" cy="9954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ADB834-9EFA-425F-AC60-A47479A84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045" y="1415514"/>
            <a:ext cx="8254899" cy="301668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A1A638-89C1-4589-8EB3-CEABB3EF4172}"/>
              </a:ext>
            </a:extLst>
          </p:cNvPr>
          <p:cNvCxnSpPr>
            <a:cxnSpLocks/>
          </p:cNvCxnSpPr>
          <p:nvPr/>
        </p:nvCxnSpPr>
        <p:spPr>
          <a:xfrm>
            <a:off x="10466447" y="2821624"/>
            <a:ext cx="0" cy="6291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6FF8155-3736-4107-8725-D0C8110BBAF9}"/>
              </a:ext>
            </a:extLst>
          </p:cNvPr>
          <p:cNvCxnSpPr>
            <a:cxnSpLocks/>
          </p:cNvCxnSpPr>
          <p:nvPr/>
        </p:nvCxnSpPr>
        <p:spPr>
          <a:xfrm flipH="1">
            <a:off x="5055548" y="3450798"/>
            <a:ext cx="54276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36D72E0-3528-4753-93E1-1B55F68DA875}"/>
              </a:ext>
            </a:extLst>
          </p:cNvPr>
          <p:cNvCxnSpPr>
            <a:cxnSpLocks/>
          </p:cNvCxnSpPr>
          <p:nvPr/>
        </p:nvCxnSpPr>
        <p:spPr>
          <a:xfrm>
            <a:off x="5055548" y="3434020"/>
            <a:ext cx="0" cy="13492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6738E9A-EB5D-4469-AB11-D9FC2939A8FB}"/>
              </a:ext>
            </a:extLst>
          </p:cNvPr>
          <p:cNvCxnSpPr>
            <a:cxnSpLocks/>
          </p:cNvCxnSpPr>
          <p:nvPr/>
        </p:nvCxnSpPr>
        <p:spPr>
          <a:xfrm flipH="1">
            <a:off x="5038770" y="4774913"/>
            <a:ext cx="1971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76E4BF7-DA52-4518-9B63-AEFA240A3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087" y="4380272"/>
            <a:ext cx="1038225" cy="12763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1145935-0C02-4B42-9C59-0448801AC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277" y="3653438"/>
            <a:ext cx="860467" cy="225973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E58ED64-7486-4118-943D-E397F3F83B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43430" b="13541"/>
          <a:stretch/>
        </p:blipFill>
        <p:spPr>
          <a:xfrm>
            <a:off x="5385690" y="4043489"/>
            <a:ext cx="473328" cy="168587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B9CFF2F-48F9-4AA3-B8AF-BE70B7C2E4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431" b="11342"/>
          <a:stretch/>
        </p:blipFill>
        <p:spPr>
          <a:xfrm>
            <a:off x="6076111" y="4043489"/>
            <a:ext cx="473327" cy="172876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2DA22C0-26E8-4227-B377-9FB5F7C317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147" t="7792" b="5827"/>
          <a:stretch/>
        </p:blipFill>
        <p:spPr>
          <a:xfrm>
            <a:off x="6829936" y="4043796"/>
            <a:ext cx="427850" cy="168587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94FDA80-0036-4D71-978E-A08AFE171956}"/>
              </a:ext>
            </a:extLst>
          </p:cNvPr>
          <p:cNvSpPr txBox="1"/>
          <p:nvPr/>
        </p:nvSpPr>
        <p:spPr>
          <a:xfrm rot="5400000">
            <a:off x="6449891" y="4625124"/>
            <a:ext cx="905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drop out</a:t>
            </a:r>
          </a:p>
          <a:p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CDE1F5B-6E7B-4B24-88A4-76289E8B1FEC}"/>
              </a:ext>
            </a:extLst>
          </p:cNvPr>
          <p:cNvCxnSpPr/>
          <p:nvPr/>
        </p:nvCxnSpPr>
        <p:spPr>
          <a:xfrm>
            <a:off x="7140888" y="4886734"/>
            <a:ext cx="5539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05A0A91-5BCF-4B9F-B93B-5E3C8CAEA1F6}"/>
              </a:ext>
            </a:extLst>
          </p:cNvPr>
          <p:cNvCxnSpPr/>
          <p:nvPr/>
        </p:nvCxnSpPr>
        <p:spPr>
          <a:xfrm>
            <a:off x="8125183" y="5053833"/>
            <a:ext cx="5539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DDBD78B-E1A0-4FAF-8719-B4DC36D853A8}"/>
              </a:ext>
            </a:extLst>
          </p:cNvPr>
          <p:cNvSpPr/>
          <p:nvPr/>
        </p:nvSpPr>
        <p:spPr>
          <a:xfrm>
            <a:off x="5343292" y="5729674"/>
            <a:ext cx="574212" cy="263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A683FE-FE55-43AE-900C-B1885B288BB1}"/>
              </a:ext>
            </a:extLst>
          </p:cNvPr>
          <p:cNvSpPr txBox="1"/>
          <p:nvPr/>
        </p:nvSpPr>
        <p:spPr>
          <a:xfrm>
            <a:off x="5343292" y="5721603"/>
            <a:ext cx="6270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2048</a:t>
            </a:r>
          </a:p>
          <a:p>
            <a:pPr algn="ctr"/>
            <a:r>
              <a:rPr lang="en-US" altLang="ko-KR" sz="1400" dirty="0" err="1">
                <a:solidFill>
                  <a:schemeClr val="tx1">
                    <a:alpha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relu</a:t>
            </a:r>
            <a:endParaRPr lang="en-US" altLang="ko-KR" sz="1400" dirty="0">
              <a:solidFill>
                <a:schemeClr val="tx1">
                  <a:alpha val="8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sz="1400" dirty="0">
              <a:solidFill>
                <a:schemeClr val="tx1">
                  <a:alpha val="8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54D11A-6E0C-4DC6-ABB1-5FC8C37FEE5A}"/>
              </a:ext>
            </a:extLst>
          </p:cNvPr>
          <p:cNvSpPr txBox="1"/>
          <p:nvPr/>
        </p:nvSpPr>
        <p:spPr>
          <a:xfrm>
            <a:off x="6067282" y="5720400"/>
            <a:ext cx="6270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1024</a:t>
            </a:r>
          </a:p>
          <a:p>
            <a:pPr algn="ctr"/>
            <a:r>
              <a:rPr lang="en-US" altLang="ko-KR" sz="1400" dirty="0" err="1">
                <a:solidFill>
                  <a:schemeClr val="tx1">
                    <a:alpha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relu</a:t>
            </a:r>
            <a:endParaRPr lang="en-US" altLang="ko-KR" sz="1400" dirty="0">
              <a:solidFill>
                <a:schemeClr val="tx1">
                  <a:alpha val="8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ko-KR" altLang="en-US" sz="1400" dirty="0">
              <a:solidFill>
                <a:schemeClr val="tx1">
                  <a:alpha val="8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99B859-5263-44A3-8C74-CA7FD4C7F20C}"/>
              </a:ext>
            </a:extLst>
          </p:cNvPr>
          <p:cNvSpPr txBox="1"/>
          <p:nvPr/>
        </p:nvSpPr>
        <p:spPr>
          <a:xfrm>
            <a:off x="6766531" y="5720400"/>
            <a:ext cx="460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0.2</a:t>
            </a:r>
          </a:p>
          <a:p>
            <a:endParaRPr lang="ko-KR" altLang="en-US" sz="1400" dirty="0">
              <a:solidFill>
                <a:schemeClr val="tx1">
                  <a:alpha val="8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F19426-E2BF-4061-A0AE-682E4F27C8B5}"/>
              </a:ext>
            </a:extLst>
          </p:cNvPr>
          <p:cNvSpPr txBox="1"/>
          <p:nvPr/>
        </p:nvSpPr>
        <p:spPr>
          <a:xfrm>
            <a:off x="1199050" y="3001763"/>
            <a:ext cx="1527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alpha val="8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(150,150,3)</a:t>
            </a:r>
          </a:p>
          <a:p>
            <a:endParaRPr lang="ko-KR" altLang="en-US" sz="1400" dirty="0">
              <a:solidFill>
                <a:schemeClr val="tx1">
                  <a:alpha val="8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3FD60EE-7543-4B86-B37A-EA702E728A88}"/>
              </a:ext>
            </a:extLst>
          </p:cNvPr>
          <p:cNvCxnSpPr/>
          <p:nvPr/>
        </p:nvCxnSpPr>
        <p:spPr>
          <a:xfrm>
            <a:off x="2323323" y="2450411"/>
            <a:ext cx="3439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EE2DC35-5486-4E17-A2FB-76B110FDA3C0}"/>
              </a:ext>
            </a:extLst>
          </p:cNvPr>
          <p:cNvCxnSpPr>
            <a:cxnSpLocks/>
          </p:cNvCxnSpPr>
          <p:nvPr/>
        </p:nvCxnSpPr>
        <p:spPr>
          <a:xfrm flipV="1">
            <a:off x="6516678" y="4882397"/>
            <a:ext cx="276967" cy="43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517C79-0418-4686-A81D-D191E2782820}"/>
              </a:ext>
            </a:extLst>
          </p:cNvPr>
          <p:cNvCxnSpPr>
            <a:cxnSpLocks/>
          </p:cNvCxnSpPr>
          <p:nvPr/>
        </p:nvCxnSpPr>
        <p:spPr>
          <a:xfrm flipV="1">
            <a:off x="5839115" y="4892595"/>
            <a:ext cx="276967" cy="43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522B75E-2A5A-4FE6-9DA4-7A24C39FABE3}"/>
              </a:ext>
            </a:extLst>
          </p:cNvPr>
          <p:cNvSpPr txBox="1"/>
          <p:nvPr/>
        </p:nvSpPr>
        <p:spPr>
          <a:xfrm>
            <a:off x="4849725" y="1440336"/>
            <a:ext cx="2401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Inception V3</a:t>
            </a:r>
            <a:endParaRPr lang="ko-KR" altLang="en-US" sz="32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34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C10437-E511-43A4-86B7-5FC3BA84E9BB}"/>
              </a:ext>
            </a:extLst>
          </p:cNvPr>
          <p:cNvSpPr/>
          <p:nvPr/>
        </p:nvSpPr>
        <p:spPr>
          <a:xfrm>
            <a:off x="8288867" y="1606551"/>
            <a:ext cx="2997577" cy="19409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1018">
            <a:extLst>
              <a:ext uri="{FF2B5EF4-FFF2-40B4-BE49-F238E27FC236}">
                <a16:creationId xmlns:a16="http://schemas.microsoft.com/office/drawing/2014/main" id="{8BC97476-F27D-4FAE-B10A-B12B03D26317}"/>
              </a:ext>
            </a:extLst>
          </p:cNvPr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0" name="Object 54">
              <a:extLst>
                <a:ext uri="{FF2B5EF4-FFF2-40B4-BE49-F238E27FC236}">
                  <a16:creationId xmlns:a16="http://schemas.microsoft.com/office/drawing/2014/main" id="{D9DDDE2E-4435-4572-AC48-5CC79E594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1" name="그룹 1019">
            <a:extLst>
              <a:ext uri="{FF2B5EF4-FFF2-40B4-BE49-F238E27FC236}">
                <a16:creationId xmlns:a16="http://schemas.microsoft.com/office/drawing/2014/main" id="{7CBA9257-A9B5-4B72-991E-66B22AF6579B}"/>
              </a:ext>
            </a:extLst>
          </p:cNvPr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2" name="Object 58">
              <a:extLst>
                <a:ext uri="{FF2B5EF4-FFF2-40B4-BE49-F238E27FC236}">
                  <a16:creationId xmlns:a16="http://schemas.microsoft.com/office/drawing/2014/main" id="{1F1C2048-E0A3-466A-95CD-601C3EE57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E6EF70-BB08-4246-8D36-4E262680E0EA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D86E35-7032-4315-A627-0EA8F71656D7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2F9DB-906C-4A6F-8ED1-8AFB2188257C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D8031-14B5-4061-BF5E-EDFB2B71EEF9}"/>
              </a:ext>
            </a:extLst>
          </p:cNvPr>
          <p:cNvSpPr txBox="1"/>
          <p:nvPr/>
        </p:nvSpPr>
        <p:spPr>
          <a:xfrm>
            <a:off x="5418809" y="751814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학습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CD258F-1D03-4DB2-97C3-930D984A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766" y="1411176"/>
            <a:ext cx="4229100" cy="619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34454D-0D36-41F7-B63C-522E6B588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326" y="2292453"/>
            <a:ext cx="3673348" cy="15477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BDB5FC-C1E3-4173-9B51-DA7B3C2F3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88" y="4058022"/>
            <a:ext cx="10353675" cy="217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0AC086-B087-4121-A469-C67809B56320}"/>
              </a:ext>
            </a:extLst>
          </p:cNvPr>
          <p:cNvSpPr txBox="1"/>
          <p:nvPr/>
        </p:nvSpPr>
        <p:spPr>
          <a:xfrm>
            <a:off x="7103507" y="2932998"/>
            <a:ext cx="536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 </a:t>
            </a:r>
            <a:r>
              <a:rPr lang="en-US" altLang="ko-KR" sz="2400" b="1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en-US" altLang="ko-KR" sz="24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0.9670</a:t>
            </a:r>
            <a:endParaRPr lang="en-US" altLang="ko-KR" sz="2400" b="1" dirty="0">
              <a:solidFill>
                <a:srgbClr val="FFFF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0AC086-B087-4121-A469-C67809B56320}"/>
              </a:ext>
            </a:extLst>
          </p:cNvPr>
          <p:cNvSpPr txBox="1"/>
          <p:nvPr/>
        </p:nvSpPr>
        <p:spPr>
          <a:xfrm>
            <a:off x="7103507" y="1749496"/>
            <a:ext cx="5368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Model : Inception V3</a:t>
            </a:r>
          </a:p>
          <a:p>
            <a:pPr algn="ctr"/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Optimizer : RMS</a:t>
            </a:r>
          </a:p>
          <a:p>
            <a:pPr algn="ctr"/>
            <a:r>
              <a:rPr lang="en-US" altLang="ko-KR" sz="1600" b="1" dirty="0" err="1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Mertics</a:t>
            </a:r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accuracy</a:t>
            </a:r>
            <a:endParaRPr lang="en-US" altLang="ko-KR" sz="1600" b="1" dirty="0">
              <a:solidFill>
                <a:srgbClr val="FFFF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28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2F0EE8C-0A32-4ED8-B196-BEE350E85470}"/>
              </a:ext>
            </a:extLst>
          </p:cNvPr>
          <p:cNvSpPr/>
          <p:nvPr/>
        </p:nvSpPr>
        <p:spPr>
          <a:xfrm>
            <a:off x="4298949" y="5742057"/>
            <a:ext cx="4096135" cy="353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706FC6-71B6-43AF-B959-60E1824D119F}"/>
              </a:ext>
            </a:extLst>
          </p:cNvPr>
          <p:cNvSpPr txBox="1"/>
          <p:nvPr/>
        </p:nvSpPr>
        <p:spPr>
          <a:xfrm>
            <a:off x="4298949" y="5733668"/>
            <a:ext cx="425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Momentum</a:t>
            </a:r>
            <a:r>
              <a:rPr lang="ko-KR" altLang="en-US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RMSprop </a:t>
            </a:r>
            <a:r>
              <a:rPr lang="ko-KR" altLang="en-US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결합한 </a:t>
            </a:r>
            <a:endParaRPr lang="en-US" altLang="ko-KR" sz="20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C20757-E203-4EAC-B2E7-07885B7765C5}"/>
              </a:ext>
            </a:extLst>
          </p:cNvPr>
          <p:cNvSpPr/>
          <p:nvPr/>
        </p:nvSpPr>
        <p:spPr>
          <a:xfrm>
            <a:off x="4059174" y="2466188"/>
            <a:ext cx="4174576" cy="353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645A89-448D-475C-ADCE-24DBD0680615}"/>
              </a:ext>
            </a:extLst>
          </p:cNvPr>
          <p:cNvSpPr txBox="1"/>
          <p:nvPr/>
        </p:nvSpPr>
        <p:spPr>
          <a:xfrm>
            <a:off x="4059175" y="2443105"/>
            <a:ext cx="4250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지수 이동평균법을 사용한 </a:t>
            </a:r>
            <a:r>
              <a:rPr lang="en-US" altLang="ko-KR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RMSprop</a:t>
            </a:r>
          </a:p>
        </p:txBody>
      </p:sp>
      <p:grpSp>
        <p:nvGrpSpPr>
          <p:cNvPr id="5" name="그룹 1018">
            <a:extLst>
              <a:ext uri="{FF2B5EF4-FFF2-40B4-BE49-F238E27FC236}">
                <a16:creationId xmlns:a16="http://schemas.microsoft.com/office/drawing/2014/main" id="{A761D200-D502-4B77-8A6B-B004C465D7D7}"/>
              </a:ext>
            </a:extLst>
          </p:cNvPr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6" name="Object 54">
              <a:extLst>
                <a:ext uri="{FF2B5EF4-FFF2-40B4-BE49-F238E27FC236}">
                  <a16:creationId xmlns:a16="http://schemas.microsoft.com/office/drawing/2014/main" id="{57946E56-A2BE-4280-8068-447612D1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7" name="그룹 1019">
            <a:extLst>
              <a:ext uri="{FF2B5EF4-FFF2-40B4-BE49-F238E27FC236}">
                <a16:creationId xmlns:a16="http://schemas.microsoft.com/office/drawing/2014/main" id="{E2908CD8-F1F6-4B0D-B428-DF94641110B5}"/>
              </a:ext>
            </a:extLst>
          </p:cNvPr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8" name="Object 58">
              <a:extLst>
                <a:ext uri="{FF2B5EF4-FFF2-40B4-BE49-F238E27FC236}">
                  <a16:creationId xmlns:a16="http://schemas.microsoft.com/office/drawing/2014/main" id="{5D7BE164-8AEE-44B1-9595-8EF01BF1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A1E6F6-3E8A-44CA-A699-F5414DBF7A39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CB89C-A7A8-45F6-96A6-812DAED2206E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10790-9E89-4798-A574-11CD23198FB7}"/>
              </a:ext>
            </a:extLst>
          </p:cNvPr>
          <p:cNvSpPr txBox="1"/>
          <p:nvPr/>
        </p:nvSpPr>
        <p:spPr>
          <a:xfrm>
            <a:off x="5063615" y="763101"/>
            <a:ext cx="208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Otimizers</a:t>
            </a:r>
            <a:r>
              <a:rPr lang="en-US" altLang="ko-KR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변경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75416D-B325-4F29-9089-6CA220BB2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29" y="1668297"/>
            <a:ext cx="3836071" cy="6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A96E3A-72CE-4C09-A233-E90F1CC510EF}"/>
              </a:ext>
            </a:extLst>
          </p:cNvPr>
          <p:cNvCxnSpPr>
            <a:cxnSpLocks/>
          </p:cNvCxnSpPr>
          <p:nvPr/>
        </p:nvCxnSpPr>
        <p:spPr>
          <a:xfrm>
            <a:off x="6206335" y="2931584"/>
            <a:ext cx="0" cy="600075"/>
          </a:xfrm>
          <a:prstGeom prst="straightConnector1">
            <a:avLst/>
          </a:prstGeom>
          <a:ln w="38100">
            <a:solidFill>
              <a:srgbClr val="648B6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8E808CC3-748B-4A58-9249-371E0CDEE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339" y="3654029"/>
            <a:ext cx="3524245" cy="188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70E43C-C353-4C6F-8A85-E6C952C765A7}"/>
              </a:ext>
            </a:extLst>
          </p:cNvPr>
          <p:cNvSpPr/>
          <p:nvPr/>
        </p:nvSpPr>
        <p:spPr>
          <a:xfrm>
            <a:off x="5285820" y="6084644"/>
            <a:ext cx="2034532" cy="353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71D277-428F-40B7-860F-7E836A5CD0E4}"/>
              </a:ext>
            </a:extLst>
          </p:cNvPr>
          <p:cNvSpPr txBox="1"/>
          <p:nvPr/>
        </p:nvSpPr>
        <p:spPr>
          <a:xfrm>
            <a:off x="5285821" y="6064878"/>
            <a:ext cx="2034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Adam </a:t>
            </a:r>
            <a:r>
              <a:rPr lang="ko-KR" altLang="en-US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변경</a:t>
            </a:r>
            <a:endParaRPr lang="en-US" altLang="ko-KR" sz="20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54" name="Picture 6" descr="Comparison of Adam to Other Optimization Algorithms Training a Multilayer Perceptron">
            <a:extLst>
              <a:ext uri="{FF2B5EF4-FFF2-40B4-BE49-F238E27FC236}">
                <a16:creationId xmlns:a16="http://schemas.microsoft.com/office/drawing/2014/main" id="{F99B1900-6C7F-4365-9575-57D10CBC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73" y="1578182"/>
            <a:ext cx="3373717" cy="327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D86E35-7032-4315-A627-0EA8F71656D7}"/>
              </a:ext>
            </a:extLst>
          </p:cNvPr>
          <p:cNvSpPr txBox="1"/>
          <p:nvPr/>
        </p:nvSpPr>
        <p:spPr>
          <a:xfrm>
            <a:off x="10899944" y="624601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C10437-E511-43A4-86B7-5FC3BA84E9BB}"/>
              </a:ext>
            </a:extLst>
          </p:cNvPr>
          <p:cNvSpPr/>
          <p:nvPr/>
        </p:nvSpPr>
        <p:spPr>
          <a:xfrm>
            <a:off x="8288867" y="1606551"/>
            <a:ext cx="2997577" cy="19409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0AC086-B087-4121-A469-C67809B56320}"/>
              </a:ext>
            </a:extLst>
          </p:cNvPr>
          <p:cNvSpPr txBox="1"/>
          <p:nvPr/>
        </p:nvSpPr>
        <p:spPr>
          <a:xfrm>
            <a:off x="7103507" y="2932998"/>
            <a:ext cx="536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 </a:t>
            </a:r>
            <a:r>
              <a:rPr lang="en-US" altLang="ko-KR" sz="2400" b="1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en-US" altLang="ko-KR" sz="24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0.9720</a:t>
            </a:r>
            <a:endParaRPr lang="en-US" altLang="ko-KR" sz="2400" b="1" dirty="0">
              <a:solidFill>
                <a:srgbClr val="FFFF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0AC086-B087-4121-A469-C67809B56320}"/>
              </a:ext>
            </a:extLst>
          </p:cNvPr>
          <p:cNvSpPr txBox="1"/>
          <p:nvPr/>
        </p:nvSpPr>
        <p:spPr>
          <a:xfrm>
            <a:off x="7103507" y="1749496"/>
            <a:ext cx="5368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Model : Inception V3</a:t>
            </a:r>
          </a:p>
          <a:p>
            <a:pPr algn="ctr"/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Optimizer : Adam</a:t>
            </a:r>
          </a:p>
          <a:p>
            <a:pPr algn="ctr"/>
            <a:r>
              <a:rPr lang="en-US" altLang="ko-KR" sz="1600" b="1" dirty="0" err="1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Mertics</a:t>
            </a:r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accuracy</a:t>
            </a:r>
            <a:endParaRPr lang="en-US" altLang="ko-KR" sz="1600" b="1" dirty="0">
              <a:solidFill>
                <a:srgbClr val="FFFF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250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CD06F9-A146-4C30-A37B-749B3D90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37" y="3228975"/>
            <a:ext cx="4779873" cy="8637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EB018B-BFE5-4815-94E3-3AEFA186B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37" y="4577353"/>
            <a:ext cx="4735954" cy="11418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ABB85-B403-48B9-8403-EBEC0E584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708" y="1432595"/>
            <a:ext cx="4257675" cy="12915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36E81E-3551-4603-BF3E-59140B213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58" y="1468134"/>
            <a:ext cx="4809152" cy="1332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05524A-EDFA-42D7-8C9D-97ACDBD09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708" y="4465969"/>
            <a:ext cx="4257675" cy="11841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4FDD5B-B93B-4E82-8CC7-493316DB55B6}"/>
              </a:ext>
            </a:extLst>
          </p:cNvPr>
          <p:cNvSpPr/>
          <p:nvPr/>
        </p:nvSpPr>
        <p:spPr>
          <a:xfrm>
            <a:off x="2038123" y="1704258"/>
            <a:ext cx="1105128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1409CD-BBA8-4EBC-B836-D1133317206E}"/>
              </a:ext>
            </a:extLst>
          </p:cNvPr>
          <p:cNvSpPr/>
          <p:nvPr/>
        </p:nvSpPr>
        <p:spPr>
          <a:xfrm>
            <a:off x="1495084" y="3471736"/>
            <a:ext cx="1105128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5C7C64-FF10-4BEE-9E17-8EABE3540A3A}"/>
              </a:ext>
            </a:extLst>
          </p:cNvPr>
          <p:cNvSpPr/>
          <p:nvPr/>
        </p:nvSpPr>
        <p:spPr>
          <a:xfrm>
            <a:off x="1895133" y="4757897"/>
            <a:ext cx="1486241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0C1F8A-7E43-4C37-9E17-A2C47392988B}"/>
              </a:ext>
            </a:extLst>
          </p:cNvPr>
          <p:cNvSpPr/>
          <p:nvPr/>
        </p:nvSpPr>
        <p:spPr>
          <a:xfrm>
            <a:off x="8366426" y="1589639"/>
            <a:ext cx="1320500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53E65E-80E0-41FE-9CF8-7634FE394951}"/>
              </a:ext>
            </a:extLst>
          </p:cNvPr>
          <p:cNvSpPr/>
          <p:nvPr/>
        </p:nvSpPr>
        <p:spPr>
          <a:xfrm>
            <a:off x="7649027" y="4646965"/>
            <a:ext cx="1209224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CB0EA-DCED-4231-B04F-E7D405298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0709" y="2871264"/>
            <a:ext cx="4260426" cy="13224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A54E69-0F10-40F5-92C0-33D8EE221228}"/>
              </a:ext>
            </a:extLst>
          </p:cNvPr>
          <p:cNvSpPr/>
          <p:nvPr/>
        </p:nvSpPr>
        <p:spPr>
          <a:xfrm>
            <a:off x="8366426" y="3052860"/>
            <a:ext cx="1209224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4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D3C95A-BA36-4D2D-B67E-468A1AA6571C}"/>
              </a:ext>
            </a:extLst>
          </p:cNvPr>
          <p:cNvSpPr/>
          <p:nvPr/>
        </p:nvSpPr>
        <p:spPr>
          <a:xfrm>
            <a:off x="5786875" y="5636261"/>
            <a:ext cx="1458992" cy="28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8" name="그룹 1018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CA812-945C-4C37-9786-8C6F36CF612F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2B75E-2A5A-4FE6-9DA4-7A24C39FABE3}"/>
              </a:ext>
            </a:extLst>
          </p:cNvPr>
          <p:cNvSpPr txBox="1"/>
          <p:nvPr/>
        </p:nvSpPr>
        <p:spPr>
          <a:xfrm>
            <a:off x="5122380" y="758266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평가 척도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779FBB-BEC5-4984-AB2E-F7FEC32FB940}"/>
              </a:ext>
            </a:extLst>
          </p:cNvPr>
          <p:cNvSpPr txBox="1"/>
          <p:nvPr/>
        </p:nvSpPr>
        <p:spPr>
          <a:xfrm>
            <a:off x="3621919" y="5297707"/>
            <a:ext cx="5368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Model.compile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이외의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metrics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50B71D-B206-438F-A3B5-7ECA59C55F44}"/>
              </a:ext>
            </a:extLst>
          </p:cNvPr>
          <p:cNvSpPr txBox="1"/>
          <p:nvPr/>
        </p:nvSpPr>
        <p:spPr>
          <a:xfrm>
            <a:off x="3010416" y="5609120"/>
            <a:ext cx="6591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지원하지 않기 때문에 </a:t>
            </a:r>
            <a:r>
              <a:rPr lang="ko-KR" altLang="en-US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정의 함수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정의해서 사용   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86E35-7032-4315-A627-0EA8F71656D7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10AB23B5-E013-48A8-A674-58FE4EE37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693" y="1923330"/>
            <a:ext cx="7281153" cy="26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6E57876-DF96-4910-A41D-79288FB37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541" y="4339668"/>
            <a:ext cx="5781675" cy="571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22B75E-2A5A-4FE6-9DA4-7A24C39FABE3}"/>
              </a:ext>
            </a:extLst>
          </p:cNvPr>
          <p:cNvSpPr txBox="1"/>
          <p:nvPr/>
        </p:nvSpPr>
        <p:spPr>
          <a:xfrm>
            <a:off x="1546228" y="3070216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재현율</a:t>
            </a:r>
            <a:endParaRPr lang="en-US" altLang="ko-KR" sz="2400" spc="-150" dirty="0" smtClean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</a:t>
            </a:r>
            <a:r>
              <a:rPr lang="en-US" altLang="ko-KR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24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2B75E-2A5A-4FE6-9DA4-7A24C39FABE3}"/>
              </a:ext>
            </a:extLst>
          </p:cNvPr>
          <p:cNvSpPr txBox="1"/>
          <p:nvPr/>
        </p:nvSpPr>
        <p:spPr>
          <a:xfrm>
            <a:off x="1546228" y="2294299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정밀도</a:t>
            </a:r>
            <a:endParaRPr lang="ko-KR" altLang="en-US" sz="24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2B75E-2A5A-4FE6-9DA4-7A24C39FABE3}"/>
              </a:ext>
            </a:extLst>
          </p:cNvPr>
          <p:cNvSpPr txBox="1"/>
          <p:nvPr/>
        </p:nvSpPr>
        <p:spPr>
          <a:xfrm>
            <a:off x="937958" y="4361336"/>
            <a:ext cx="2323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pc="-150" dirty="0" err="1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재현율과</a:t>
            </a:r>
            <a:r>
              <a:rPr lang="ko-KR" altLang="en-US" sz="22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정밀도의 </a:t>
            </a:r>
            <a:endParaRPr lang="en-US" altLang="ko-KR" sz="2200" spc="-150" dirty="0" smtClean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22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</a:t>
            </a:r>
            <a:r>
              <a:rPr lang="ko-KR" altLang="en-US" sz="2200" spc="-150" dirty="0" err="1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조화평균</a:t>
            </a:r>
            <a:endParaRPr lang="ko-KR" altLang="en-US" sz="22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22B75E-2A5A-4FE6-9DA4-7A24C39FABE3}"/>
              </a:ext>
            </a:extLst>
          </p:cNvPr>
          <p:cNvSpPr txBox="1"/>
          <p:nvPr/>
        </p:nvSpPr>
        <p:spPr>
          <a:xfrm>
            <a:off x="1574633" y="3799966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정확도</a:t>
            </a:r>
            <a:endParaRPr lang="en-US" altLang="ko-KR" sz="2400" spc="-150" dirty="0" smtClean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</a:t>
            </a:r>
            <a:r>
              <a:rPr lang="en-US" altLang="ko-KR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24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18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D3C95A-BA36-4D2D-B67E-468A1AA6571C}"/>
              </a:ext>
            </a:extLst>
          </p:cNvPr>
          <p:cNvSpPr/>
          <p:nvPr/>
        </p:nvSpPr>
        <p:spPr>
          <a:xfrm>
            <a:off x="5786875" y="5636261"/>
            <a:ext cx="1458992" cy="28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8" name="그룹 1018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77AD9509-ABC7-4566-B6CA-AE33D508EA5F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CA812-945C-4C37-9786-8C6F36CF612F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2B75E-2A5A-4FE6-9DA4-7A24C39FABE3}"/>
              </a:ext>
            </a:extLst>
          </p:cNvPr>
          <p:cNvSpPr txBox="1"/>
          <p:nvPr/>
        </p:nvSpPr>
        <p:spPr>
          <a:xfrm>
            <a:off x="5122380" y="758266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평가 척도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779FBB-BEC5-4984-AB2E-F7FEC32FB940}"/>
              </a:ext>
            </a:extLst>
          </p:cNvPr>
          <p:cNvSpPr txBox="1"/>
          <p:nvPr/>
        </p:nvSpPr>
        <p:spPr>
          <a:xfrm>
            <a:off x="3621919" y="5297707"/>
            <a:ext cx="5368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Model.compile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이외의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metrics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50B71D-B206-438F-A3B5-7ECA59C55F44}"/>
              </a:ext>
            </a:extLst>
          </p:cNvPr>
          <p:cNvSpPr txBox="1"/>
          <p:nvPr/>
        </p:nvSpPr>
        <p:spPr>
          <a:xfrm>
            <a:off x="3010416" y="5609120"/>
            <a:ext cx="6591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지원하지 않기 때문에 </a:t>
            </a:r>
            <a:r>
              <a:rPr lang="ko-KR" altLang="en-US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정의 함수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정의해서 사용   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86E35-7032-4315-A627-0EA8F71656D7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16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B45AEF-4F43-47C0-A641-420D369A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80" y="1332634"/>
            <a:ext cx="6888103" cy="36504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22B75E-2A5A-4FE6-9DA4-7A24C39FABE3}"/>
              </a:ext>
            </a:extLst>
          </p:cNvPr>
          <p:cNvSpPr txBox="1"/>
          <p:nvPr/>
        </p:nvSpPr>
        <p:spPr>
          <a:xfrm>
            <a:off x="865752" y="1703278"/>
            <a:ext cx="1997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Recall : </a:t>
            </a:r>
            <a:r>
              <a:rPr lang="ko-KR" altLang="en-US" sz="2400" spc="-150" dirty="0" err="1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재현율</a:t>
            </a:r>
            <a:endParaRPr lang="en-US" altLang="ko-KR" sz="2400" spc="-150" dirty="0" smtClean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</a:t>
            </a:r>
            <a:r>
              <a:rPr lang="en-US" altLang="ko-KR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24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2B75E-2A5A-4FE6-9DA4-7A24C39FABE3}"/>
              </a:ext>
            </a:extLst>
          </p:cNvPr>
          <p:cNvSpPr txBox="1"/>
          <p:nvPr/>
        </p:nvSpPr>
        <p:spPr>
          <a:xfrm>
            <a:off x="804378" y="3038956"/>
            <a:ext cx="239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Precision : </a:t>
            </a:r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</a:t>
            </a:r>
            <a:r>
              <a:rPr lang="ko-KR" altLang="en-US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밀도</a:t>
            </a:r>
            <a:endParaRPr lang="ko-KR" altLang="en-US" sz="24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2B75E-2A5A-4FE6-9DA4-7A24C39FABE3}"/>
              </a:ext>
            </a:extLst>
          </p:cNvPr>
          <p:cNvSpPr txBox="1"/>
          <p:nvPr/>
        </p:nvSpPr>
        <p:spPr>
          <a:xfrm>
            <a:off x="865752" y="4105721"/>
            <a:ext cx="3634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F1_score : </a:t>
            </a:r>
          </a:p>
          <a:p>
            <a:r>
              <a:rPr lang="ko-KR" altLang="en-US" sz="2400" spc="-150" dirty="0" err="1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재현율과</a:t>
            </a:r>
            <a:r>
              <a:rPr lang="ko-KR" altLang="en-US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정밀도의 </a:t>
            </a:r>
            <a:r>
              <a:rPr lang="ko-KR" altLang="en-US" sz="2400" spc="-150" dirty="0" err="1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조화평균</a:t>
            </a:r>
            <a:endParaRPr lang="ko-KR" altLang="en-US" sz="24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78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F367D9-3684-4EA6-A7D6-B117BABA911B}"/>
              </a:ext>
            </a:extLst>
          </p:cNvPr>
          <p:cNvSpPr/>
          <p:nvPr/>
        </p:nvSpPr>
        <p:spPr>
          <a:xfrm>
            <a:off x="4914900" y="5115985"/>
            <a:ext cx="2428875" cy="28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EF911-A611-4AC3-A536-AF19C6B58961}"/>
              </a:ext>
            </a:extLst>
          </p:cNvPr>
          <p:cNvSpPr txBox="1"/>
          <p:nvPr/>
        </p:nvSpPr>
        <p:spPr>
          <a:xfrm>
            <a:off x="2886907" y="5093969"/>
            <a:ext cx="674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Monitor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값이 </a:t>
            </a:r>
            <a:r>
              <a:rPr lang="en-US" altLang="ko-KR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</a:t>
            </a:r>
            <a:r>
              <a:rPr lang="ko-KR" altLang="en-US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번 동안 개선이</a:t>
            </a:r>
            <a:r>
              <a:rPr lang="en-US" altLang="ko-KR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없을 경우</a:t>
            </a:r>
            <a:r>
              <a:rPr lang="en-US" altLang="ko-KR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콜백함수를 적용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E74574-98D7-41E4-A658-E1C6A60756EF}"/>
              </a:ext>
            </a:extLst>
          </p:cNvPr>
          <p:cNvSpPr/>
          <p:nvPr/>
        </p:nvSpPr>
        <p:spPr>
          <a:xfrm>
            <a:off x="5643482" y="5778975"/>
            <a:ext cx="1786017" cy="28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215C6F-64F1-4DD4-BFC8-9D44E048704B}"/>
              </a:ext>
            </a:extLst>
          </p:cNvPr>
          <p:cNvSpPr/>
          <p:nvPr/>
        </p:nvSpPr>
        <p:spPr>
          <a:xfrm>
            <a:off x="4914900" y="5461624"/>
            <a:ext cx="3638550" cy="28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166E19-52E3-4FCE-BF50-762961F7099A}"/>
              </a:ext>
            </a:extLst>
          </p:cNvPr>
          <p:cNvSpPr/>
          <p:nvPr/>
        </p:nvSpPr>
        <p:spPr>
          <a:xfrm>
            <a:off x="4637008" y="4789197"/>
            <a:ext cx="1220867" cy="280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21C4FF-E3EB-4F2F-AF26-E2CBEDF0B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122"/>
          <a:stretch/>
        </p:blipFill>
        <p:spPr>
          <a:xfrm>
            <a:off x="2709804" y="1869653"/>
            <a:ext cx="6924675" cy="1144825"/>
          </a:xfrm>
          <a:prstGeom prst="rect">
            <a:avLst/>
          </a:prstGeom>
        </p:spPr>
      </p:pic>
      <p:grpSp>
        <p:nvGrpSpPr>
          <p:cNvPr id="5" name="그룹 1018">
            <a:extLst>
              <a:ext uri="{FF2B5EF4-FFF2-40B4-BE49-F238E27FC236}">
                <a16:creationId xmlns:a16="http://schemas.microsoft.com/office/drawing/2014/main" id="{A761D200-D502-4B77-8A6B-B004C465D7D7}"/>
              </a:ext>
            </a:extLst>
          </p:cNvPr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6" name="Object 54">
              <a:extLst>
                <a:ext uri="{FF2B5EF4-FFF2-40B4-BE49-F238E27FC236}">
                  <a16:creationId xmlns:a16="http://schemas.microsoft.com/office/drawing/2014/main" id="{57946E56-A2BE-4280-8068-447612D1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7" name="그룹 1019">
            <a:extLst>
              <a:ext uri="{FF2B5EF4-FFF2-40B4-BE49-F238E27FC236}">
                <a16:creationId xmlns:a16="http://schemas.microsoft.com/office/drawing/2014/main" id="{E2908CD8-F1F6-4B0D-B428-DF94641110B5}"/>
              </a:ext>
            </a:extLst>
          </p:cNvPr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8" name="Object 58">
              <a:extLst>
                <a:ext uri="{FF2B5EF4-FFF2-40B4-BE49-F238E27FC236}">
                  <a16:creationId xmlns:a16="http://schemas.microsoft.com/office/drawing/2014/main" id="{5D7BE164-8AEE-44B1-9595-8EF01BF1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A1E6F6-3E8A-44CA-A699-F5414DBF7A39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CB89C-A7A8-45F6-96A6-812DAED2206E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10790-9E89-4798-A574-11CD23198FB7}"/>
              </a:ext>
            </a:extLst>
          </p:cNvPr>
          <p:cNvSpPr txBox="1"/>
          <p:nvPr/>
        </p:nvSpPr>
        <p:spPr>
          <a:xfrm>
            <a:off x="5403526" y="753576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콜백</a:t>
            </a:r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추가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5011D8-A7BB-441E-B0C6-EC8E7EE963A7}"/>
              </a:ext>
            </a:extLst>
          </p:cNvPr>
          <p:cNvSpPr txBox="1"/>
          <p:nvPr/>
        </p:nvSpPr>
        <p:spPr>
          <a:xfrm>
            <a:off x="3120329" y="4755415"/>
            <a:ext cx="6103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Val_f1score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기준 값으로 </a:t>
            </a:r>
            <a:r>
              <a:rPr lang="ko-KR" altLang="en-US" sz="16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E1C403-B742-4115-9C79-6881039FC233}"/>
              </a:ext>
            </a:extLst>
          </p:cNvPr>
          <p:cNvSpPr txBox="1"/>
          <p:nvPr/>
        </p:nvSpPr>
        <p:spPr>
          <a:xfrm>
            <a:off x="2798354" y="5432523"/>
            <a:ext cx="674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콜백함수가 적용 될 시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en-US" altLang="ko-KR" sz="1600" dirty="0" err="1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learing</a:t>
            </a:r>
            <a:r>
              <a:rPr lang="en-US" altLang="ko-KR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rate = </a:t>
            </a:r>
            <a:r>
              <a:rPr lang="en-US" altLang="ko-KR" sz="1600" dirty="0" err="1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learing</a:t>
            </a:r>
            <a:r>
              <a:rPr lang="en-US" altLang="ko-KR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rate * factor(0.5)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조정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17C7F-2AF0-49C9-88EB-16B8024EA0EE}"/>
              </a:ext>
            </a:extLst>
          </p:cNvPr>
          <p:cNvSpPr txBox="1"/>
          <p:nvPr/>
        </p:nvSpPr>
        <p:spPr>
          <a:xfrm>
            <a:off x="2798354" y="5756345"/>
            <a:ext cx="674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Learing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rate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ko-KR" altLang="en-US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하한선을 </a:t>
            </a:r>
            <a:r>
              <a:rPr lang="en-US" altLang="ko-KR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0.000001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지정</a:t>
            </a:r>
            <a:endParaRPr lang="en-US" alt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D86E35-7032-4315-A627-0EA8F71656D7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721C4FF-E3EB-4F2F-AF26-E2CBEDF0B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93" b="1"/>
          <a:stretch/>
        </p:blipFill>
        <p:spPr>
          <a:xfrm>
            <a:off x="2709804" y="3318966"/>
            <a:ext cx="6924675" cy="10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5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7DE9A6-6CEC-4FAF-9784-2FAFE9D7C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/>
          <a:stretch/>
        </p:blipFill>
        <p:spPr>
          <a:xfrm>
            <a:off x="2420480" y="2378969"/>
            <a:ext cx="4755036" cy="1708044"/>
          </a:xfrm>
          <a:prstGeom prst="rect">
            <a:avLst/>
          </a:prstGeom>
        </p:spPr>
      </p:pic>
      <p:grpSp>
        <p:nvGrpSpPr>
          <p:cNvPr id="9" name="그룹 1018">
            <a:extLst>
              <a:ext uri="{FF2B5EF4-FFF2-40B4-BE49-F238E27FC236}">
                <a16:creationId xmlns:a16="http://schemas.microsoft.com/office/drawing/2014/main" id="{8BC97476-F27D-4FAE-B10A-B12B03D26317}"/>
              </a:ext>
            </a:extLst>
          </p:cNvPr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0" name="Object 54">
              <a:extLst>
                <a:ext uri="{FF2B5EF4-FFF2-40B4-BE49-F238E27FC236}">
                  <a16:creationId xmlns:a16="http://schemas.microsoft.com/office/drawing/2014/main" id="{D9DDDE2E-4435-4572-AC48-5CC79E594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1" name="그룹 1019">
            <a:extLst>
              <a:ext uri="{FF2B5EF4-FFF2-40B4-BE49-F238E27FC236}">
                <a16:creationId xmlns:a16="http://schemas.microsoft.com/office/drawing/2014/main" id="{7CBA9257-A9B5-4B72-991E-66B22AF6579B}"/>
              </a:ext>
            </a:extLst>
          </p:cNvPr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2" name="Object 58">
              <a:extLst>
                <a:ext uri="{FF2B5EF4-FFF2-40B4-BE49-F238E27FC236}">
                  <a16:creationId xmlns:a16="http://schemas.microsoft.com/office/drawing/2014/main" id="{1F1C2048-E0A3-466A-95CD-601C3EE57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E6EF70-BB08-4246-8D36-4E262680E0EA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2F9DB-906C-4A6F-8ED1-8AFB2188257C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3D8031-14B5-4061-BF5E-EDFB2B71EEF9}"/>
              </a:ext>
            </a:extLst>
          </p:cNvPr>
          <p:cNvSpPr txBox="1"/>
          <p:nvPr/>
        </p:nvSpPr>
        <p:spPr>
          <a:xfrm>
            <a:off x="5122380" y="742376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모델 학습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A128919-078B-4960-BDAD-B58CD972F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26" y="1335020"/>
            <a:ext cx="5505450" cy="6762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A3C551D-0019-4C52-A60D-D1385C5F4E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614"/>
          <a:stretch/>
        </p:blipFill>
        <p:spPr>
          <a:xfrm>
            <a:off x="869761" y="4444563"/>
            <a:ext cx="10809926" cy="1671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D86E35-7032-4315-A627-0EA8F71656D7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18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C10437-E511-43A4-86B7-5FC3BA84E9BB}"/>
              </a:ext>
            </a:extLst>
          </p:cNvPr>
          <p:cNvSpPr/>
          <p:nvPr/>
        </p:nvSpPr>
        <p:spPr>
          <a:xfrm>
            <a:off x="8055753" y="1335020"/>
            <a:ext cx="3416580" cy="30241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0AC086-B087-4121-A469-C67809B56320}"/>
              </a:ext>
            </a:extLst>
          </p:cNvPr>
          <p:cNvSpPr txBox="1"/>
          <p:nvPr/>
        </p:nvSpPr>
        <p:spPr>
          <a:xfrm>
            <a:off x="7073606" y="2996268"/>
            <a:ext cx="5368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정확도</a:t>
            </a:r>
            <a:r>
              <a:rPr lang="en-US" altLang="ko-KR" sz="2000" dirty="0" smtClean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0.9818 </a:t>
            </a: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정밀도</a:t>
            </a:r>
            <a:r>
              <a:rPr lang="en-US" altLang="ko-KR" sz="2000" dirty="0" smtClean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0.9829</a:t>
            </a:r>
          </a:p>
          <a:p>
            <a:pPr algn="ctr"/>
            <a:r>
              <a:rPr lang="ko-KR" altLang="en-US" sz="2000" dirty="0" err="1" smtClean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재현율</a:t>
            </a:r>
            <a:r>
              <a:rPr lang="en-US" altLang="ko-KR" sz="2000" dirty="0" smtClean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0.9803</a:t>
            </a:r>
          </a:p>
          <a:p>
            <a:pPr algn="ctr"/>
            <a:r>
              <a:rPr lang="en-US" altLang="ko-KR" sz="2000" dirty="0">
                <a:solidFill>
                  <a:srgbClr val="FFFF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f1score : 0.9816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AC086-B087-4121-A469-C67809B56320}"/>
              </a:ext>
            </a:extLst>
          </p:cNvPr>
          <p:cNvSpPr txBox="1"/>
          <p:nvPr/>
        </p:nvSpPr>
        <p:spPr>
          <a:xfrm>
            <a:off x="8055753" y="1417109"/>
            <a:ext cx="34040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Model 	  : Inception V3</a:t>
            </a:r>
          </a:p>
          <a:p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Optimizer  : Adam</a:t>
            </a:r>
          </a:p>
          <a:p>
            <a:r>
              <a:rPr lang="en-US" altLang="ko-KR" sz="1600" b="1" dirty="0" err="1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Mertics</a:t>
            </a:r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	  : </a:t>
            </a:r>
            <a:r>
              <a:rPr lang="en-US" altLang="ko-KR" sz="1600" b="1" dirty="0" err="1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accuracy,precision</a:t>
            </a:r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en-US" altLang="ko-KR" sz="1600" b="1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 </a:t>
            </a:r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recall, f1score</a:t>
            </a:r>
          </a:p>
          <a:p>
            <a:r>
              <a:rPr lang="en-US" altLang="ko-KR" sz="1600" b="1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Callback   : </a:t>
            </a:r>
            <a:r>
              <a:rPr lang="en-US" altLang="ko-KR" sz="1600" dirty="0" err="1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ReduceLROnPlateau</a:t>
            </a:r>
            <a:r>
              <a:rPr lang="en-US" altLang="ko-KR" sz="1600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r>
              <a:rPr lang="en-US" altLang="ko-KR" sz="1600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    Checkpoint,</a:t>
            </a:r>
          </a:p>
          <a:p>
            <a:r>
              <a:rPr lang="en-US" altLang="ko-KR" sz="1600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</a:t>
            </a:r>
            <a:endParaRPr lang="en-US" altLang="ko-KR" sz="1600" dirty="0" smtClean="0">
              <a:solidFill>
                <a:srgbClr val="FFFF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 smtClean="0">
              <a:solidFill>
                <a:srgbClr val="FFFF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45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3203655" y="3431045"/>
            <a:ext cx="6405474" cy="87584"/>
            <a:chOff x="6998242" y="4481932"/>
            <a:chExt cx="8400000" cy="70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8242" y="4481932"/>
              <a:ext cx="8400000" cy="70422"/>
            </a:xfrm>
            <a:prstGeom prst="rect">
              <a:avLst/>
            </a:prstGeom>
          </p:spPr>
        </p:pic>
      </p:grpSp>
      <p:grpSp>
        <p:nvGrpSpPr>
          <p:cNvPr id="37" name="그룹 1008"/>
          <p:cNvGrpSpPr/>
          <p:nvPr/>
        </p:nvGrpSpPr>
        <p:grpSpPr>
          <a:xfrm>
            <a:off x="2168750" y="2404114"/>
            <a:ext cx="2229028" cy="2229028"/>
            <a:chOff x="12453533" y="3763877"/>
            <a:chExt cx="1462722" cy="1462722"/>
          </a:xfrm>
        </p:grpSpPr>
        <p:pic>
          <p:nvPicPr>
            <p:cNvPr id="38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53533" y="3763877"/>
              <a:ext cx="1462722" cy="1462722"/>
            </a:xfrm>
            <a:prstGeom prst="rect">
              <a:avLst/>
            </a:prstGeom>
          </p:spPr>
        </p:pic>
      </p:grpSp>
      <p:grpSp>
        <p:nvGrpSpPr>
          <p:cNvPr id="35" name="그룹 1008"/>
          <p:cNvGrpSpPr/>
          <p:nvPr/>
        </p:nvGrpSpPr>
        <p:grpSpPr>
          <a:xfrm>
            <a:off x="5033757" y="2404114"/>
            <a:ext cx="2229028" cy="2229028"/>
            <a:chOff x="12453533" y="3763877"/>
            <a:chExt cx="1462722" cy="1462722"/>
          </a:xfrm>
        </p:grpSpPr>
        <p:pic>
          <p:nvPicPr>
            <p:cNvPr id="36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53533" y="3763877"/>
              <a:ext cx="1462722" cy="1462722"/>
            </a:xfrm>
            <a:prstGeom prst="rect">
              <a:avLst/>
            </a:prstGeom>
          </p:spPr>
        </p:pic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A136415-61A9-4A3D-B86C-01941F9AA13D}"/>
              </a:ext>
            </a:extLst>
          </p:cNvPr>
          <p:cNvSpPr/>
          <p:nvPr/>
        </p:nvSpPr>
        <p:spPr>
          <a:xfrm>
            <a:off x="7782969" y="5562119"/>
            <a:ext cx="512067" cy="2891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7BF7C1E-6048-46E8-87BC-C06318C123CD}"/>
              </a:ext>
            </a:extLst>
          </p:cNvPr>
          <p:cNvSpPr/>
          <p:nvPr/>
        </p:nvSpPr>
        <p:spPr>
          <a:xfrm>
            <a:off x="5712274" y="5562120"/>
            <a:ext cx="1769962" cy="3018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66760" y="2353851"/>
            <a:ext cx="2229028" cy="2229028"/>
            <a:chOff x="12453533" y="3763877"/>
            <a:chExt cx="1462722" cy="14627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53533" y="3763877"/>
              <a:ext cx="1462722" cy="14627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08855" y="5349647"/>
            <a:ext cx="9410192" cy="29207"/>
            <a:chOff x="2113283" y="8024470"/>
            <a:chExt cx="14115288" cy="4381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113283" y="8024470"/>
              <a:ext cx="14115288" cy="4381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FF9A952-DD75-4765-BD15-A8FA0F1456AC}"/>
              </a:ext>
            </a:extLst>
          </p:cNvPr>
          <p:cNvSpPr txBox="1"/>
          <p:nvPr/>
        </p:nvSpPr>
        <p:spPr>
          <a:xfrm>
            <a:off x="5422578" y="1044260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5F6BD0-0BC9-481E-8154-2228410F2C9D}"/>
              </a:ext>
            </a:extLst>
          </p:cNvPr>
          <p:cNvSpPr txBox="1"/>
          <p:nvPr/>
        </p:nvSpPr>
        <p:spPr>
          <a:xfrm>
            <a:off x="5411358" y="1276208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개선 사항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1F8B8F-3E31-4E05-8657-C235376D05E6}"/>
              </a:ext>
            </a:extLst>
          </p:cNvPr>
          <p:cNvSpPr txBox="1"/>
          <p:nvPr/>
        </p:nvSpPr>
        <p:spPr>
          <a:xfrm>
            <a:off x="3124862" y="5540841"/>
            <a:ext cx="62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추후 더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나은 모델을 위해 </a:t>
            </a:r>
            <a:r>
              <a:rPr lang="ko-KR" altLang="en-US" dirty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몇 가지 개선 사항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</a:t>
            </a:r>
            <a:r>
              <a:rPr lang="ko-KR" altLang="en-US" dirty="0" smtClean="0">
                <a:solidFill>
                  <a:srgbClr val="FFFF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 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할 예정</a:t>
            </a:r>
            <a:r>
              <a:rPr lang="ko-KR" alt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D08F26-7335-4702-B2AA-254633FAA38A}"/>
              </a:ext>
            </a:extLst>
          </p:cNvPr>
          <p:cNvSpPr txBox="1"/>
          <p:nvPr/>
        </p:nvSpPr>
        <p:spPr>
          <a:xfrm>
            <a:off x="5215295" y="3195462"/>
            <a:ext cx="1851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Inception v3 </a:t>
            </a:r>
          </a:p>
          <a:p>
            <a:pPr algn="ctr"/>
            <a:r>
              <a:rPr lang="ko-KR" altLang="en-US" dirty="0" err="1" smtClean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예측값과</a:t>
            </a:r>
            <a:r>
              <a:rPr lang="ko-KR" altLang="en-US" dirty="0" smtClean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앙상블</a:t>
            </a:r>
            <a:endParaRPr lang="en-US" altLang="ko-KR" dirty="0">
              <a:solidFill>
                <a:srgbClr val="555F5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F7E308-8447-4380-8725-AD7E36606531}"/>
              </a:ext>
            </a:extLst>
          </p:cNvPr>
          <p:cNvSpPr txBox="1"/>
          <p:nvPr/>
        </p:nvSpPr>
        <p:spPr>
          <a:xfrm>
            <a:off x="7953419" y="3151671"/>
            <a:ext cx="1655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Xavier</a:t>
            </a:r>
            <a:r>
              <a:rPr lang="ko-KR" altLang="en-US" dirty="0" smtClean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r>
              <a:rPr lang="en-US" altLang="ko-KR" dirty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smtClean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통한</a:t>
            </a:r>
            <a:endParaRPr lang="en-US" altLang="ko-KR" dirty="0" smtClean="0">
              <a:solidFill>
                <a:srgbClr val="555F5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 err="1" smtClean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과적합</a:t>
            </a:r>
            <a:r>
              <a:rPr lang="ko-KR" altLang="en-US" dirty="0" smtClean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방지</a:t>
            </a:r>
            <a:endParaRPr lang="en-US" altLang="ko-KR" dirty="0">
              <a:solidFill>
                <a:srgbClr val="555F5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D86E35-7032-4315-A627-0EA8F71656D7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– </a:t>
            </a:r>
            <a:r>
              <a:rPr lang="en-US" altLang="ko-KR" sz="1200" dirty="0" smtClean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EA7B33-7CFE-485D-A560-831FD1D11240}"/>
              </a:ext>
            </a:extLst>
          </p:cNvPr>
          <p:cNvSpPr txBox="1"/>
          <p:nvPr/>
        </p:nvSpPr>
        <p:spPr>
          <a:xfrm>
            <a:off x="2267160" y="3065339"/>
            <a:ext cx="1925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Inception v3</a:t>
            </a:r>
          </a:p>
          <a:p>
            <a:pPr algn="ctr"/>
            <a:r>
              <a:rPr lang="ko-KR" altLang="en-US" dirty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이외의 다른 모델</a:t>
            </a:r>
            <a:endParaRPr lang="en-US" altLang="ko-KR" dirty="0">
              <a:solidFill>
                <a:srgbClr val="555F5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 smtClean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학습시키기</a:t>
            </a:r>
            <a:endParaRPr lang="en-US" altLang="ko-KR" dirty="0">
              <a:solidFill>
                <a:srgbClr val="555F5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6EF70-BB08-4246-8D36-4E262680E0EA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</p:spTree>
    <p:extLst>
      <p:ext uri="{BB962C8B-B14F-4D97-AF65-F5344CB8AC3E}">
        <p14:creationId xmlns:p14="http://schemas.microsoft.com/office/powerpoint/2010/main" val="28137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683" y="126984"/>
            <a:ext cx="11911111" cy="6603175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683" y="126940"/>
            <a:ext cx="4952381" cy="6603263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1429" y="4938475"/>
            <a:ext cx="4850793" cy="29207"/>
            <a:chOff x="9257143" y="740771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1429" y="5460698"/>
            <a:ext cx="4850793" cy="29207"/>
            <a:chOff x="9257143" y="8191046"/>
            <a:chExt cx="727619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8191046"/>
              <a:ext cx="7276190" cy="43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1429" y="5982921"/>
            <a:ext cx="4850793" cy="29207"/>
            <a:chOff x="9257143" y="8974381"/>
            <a:chExt cx="7276190" cy="438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897438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90361" y="4601130"/>
            <a:ext cx="190875" cy="181485"/>
            <a:chOff x="9435540" y="6901694"/>
            <a:chExt cx="286313" cy="2722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82497" y="5116116"/>
            <a:ext cx="190875" cy="181485"/>
            <a:chOff x="9423744" y="7674174"/>
            <a:chExt cx="286313" cy="272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3744" y="767417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91977" y="5632734"/>
            <a:ext cx="190875" cy="181485"/>
            <a:chOff x="9437964" y="8449101"/>
            <a:chExt cx="286313" cy="2722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7964" y="8449101"/>
              <a:ext cx="286313" cy="2722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1429" y="3949207"/>
            <a:ext cx="469886" cy="81909"/>
            <a:chOff x="9257143" y="5923810"/>
            <a:chExt cx="704829" cy="1228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CF18E31-6334-4BD4-95E9-40BB90C919E0}"/>
              </a:ext>
            </a:extLst>
          </p:cNvPr>
          <p:cNvSpPr txBox="1"/>
          <p:nvPr/>
        </p:nvSpPr>
        <p:spPr>
          <a:xfrm>
            <a:off x="6009551" y="1919525"/>
            <a:ext cx="4511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주요 내용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9CEEB3-3759-41D5-915A-C8440BFA4C2E}"/>
              </a:ext>
            </a:extLst>
          </p:cNvPr>
          <p:cNvSpPr txBox="1"/>
          <p:nvPr/>
        </p:nvSpPr>
        <p:spPr>
          <a:xfrm>
            <a:off x="6481236" y="4544673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00" dirty="0" err="1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셀프</a:t>
            </a:r>
            <a:r>
              <a:rPr lang="ko-KR" altLang="en-US" sz="1600" spc="-1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진단 서비스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1EA112-96EA-41C0-8032-96FBFE127CB8}"/>
              </a:ext>
            </a:extLst>
          </p:cNvPr>
          <p:cNvSpPr txBox="1"/>
          <p:nvPr/>
        </p:nvSpPr>
        <p:spPr>
          <a:xfrm>
            <a:off x="6496809" y="5046324"/>
            <a:ext cx="2398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맞춤 반려 식물 추천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9DE3AE-5893-4474-86C0-E62D8FAA8171}"/>
              </a:ext>
            </a:extLst>
          </p:cNvPr>
          <p:cNvSpPr txBox="1"/>
          <p:nvPr/>
        </p:nvSpPr>
        <p:spPr>
          <a:xfrm>
            <a:off x="6496809" y="5579950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반려 식물 관련 용품 추천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53A77B-CB30-4C84-9213-A43E4F301C0B}"/>
              </a:ext>
            </a:extLst>
          </p:cNvPr>
          <p:cNvSpPr txBox="1"/>
          <p:nvPr/>
        </p:nvSpPr>
        <p:spPr>
          <a:xfrm>
            <a:off x="6062326" y="2680985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648B6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식물을 부탁해</a:t>
            </a:r>
          </a:p>
        </p:txBody>
      </p:sp>
      <p:pic>
        <p:nvPicPr>
          <p:cNvPr id="27" name="Object 33">
            <a:extLst>
              <a:ext uri="{FF2B5EF4-FFF2-40B4-BE49-F238E27FC236}">
                <a16:creationId xmlns:a16="http://schemas.microsoft.com/office/drawing/2014/main" id="{DEF1ADFA-0EF6-463E-A8C0-E1CB16EF0DF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8210" y="606228"/>
            <a:ext cx="1441270" cy="1422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E7BAE3F-3F0B-4431-8E8F-83C798DD9345}"/>
              </a:ext>
            </a:extLst>
          </p:cNvPr>
          <p:cNvSpPr/>
          <p:nvPr/>
        </p:nvSpPr>
        <p:spPr>
          <a:xfrm>
            <a:off x="7430739" y="1872427"/>
            <a:ext cx="2532219" cy="4747324"/>
          </a:xfrm>
          <a:prstGeom prst="rect">
            <a:avLst/>
          </a:prstGeom>
          <a:solidFill>
            <a:srgbClr val="BFBFBF"/>
          </a:solidFill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2" dirty="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71B564C-7BFD-49A9-9924-B09F6EB80DC3}"/>
              </a:ext>
            </a:extLst>
          </p:cNvPr>
          <p:cNvSpPr/>
          <p:nvPr/>
        </p:nvSpPr>
        <p:spPr>
          <a:xfrm>
            <a:off x="7504242" y="1937484"/>
            <a:ext cx="2395538" cy="4584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2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5DEE605-8AC4-46EF-A029-683368A6448B}"/>
              </a:ext>
            </a:extLst>
          </p:cNvPr>
          <p:cNvSpPr/>
          <p:nvPr/>
        </p:nvSpPr>
        <p:spPr>
          <a:xfrm>
            <a:off x="5333859" y="3681287"/>
            <a:ext cx="355650" cy="35537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2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26A9A1-B43E-430F-9CD9-F01F8A3FA36B}"/>
              </a:ext>
            </a:extLst>
          </p:cNvPr>
          <p:cNvSpPr/>
          <p:nvPr/>
        </p:nvSpPr>
        <p:spPr>
          <a:xfrm>
            <a:off x="851652" y="1878897"/>
            <a:ext cx="5416933" cy="4146402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2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231E119-A447-4C50-A8FE-EB04978F637E}"/>
              </a:ext>
            </a:extLst>
          </p:cNvPr>
          <p:cNvSpPr/>
          <p:nvPr/>
        </p:nvSpPr>
        <p:spPr>
          <a:xfrm>
            <a:off x="850255" y="1493076"/>
            <a:ext cx="5416933" cy="404400"/>
          </a:xfrm>
          <a:prstGeom prst="rect">
            <a:avLst/>
          </a:prstGeom>
          <a:solidFill>
            <a:schemeClr val="bg1"/>
          </a:solidFill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72" b="1" dirty="0">
                <a:solidFill>
                  <a:schemeClr val="tx1"/>
                </a:solidFill>
              </a:rPr>
              <a:t>분석 서버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71B564C-7BFD-49A9-9924-B09F6EB80DC3}"/>
              </a:ext>
            </a:extLst>
          </p:cNvPr>
          <p:cNvSpPr/>
          <p:nvPr/>
        </p:nvSpPr>
        <p:spPr>
          <a:xfrm>
            <a:off x="1005502" y="2011213"/>
            <a:ext cx="5118171" cy="3895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2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7086C-C291-4990-9537-71AC19BE6DC3}"/>
              </a:ext>
            </a:extLst>
          </p:cNvPr>
          <p:cNvSpPr txBox="1"/>
          <p:nvPr/>
        </p:nvSpPr>
        <p:spPr>
          <a:xfrm>
            <a:off x="5422578" y="510227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E4FB-C2AD-4111-A32F-B5606C594AA3}"/>
              </a:ext>
            </a:extLst>
          </p:cNvPr>
          <p:cNvSpPr txBox="1"/>
          <p:nvPr/>
        </p:nvSpPr>
        <p:spPr>
          <a:xfrm>
            <a:off x="4760430" y="742376"/>
            <a:ext cx="273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소프트웨어 아키텍처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AF586B-BAF3-428E-9ED6-F8A07F4B47D8}"/>
              </a:ext>
            </a:extLst>
          </p:cNvPr>
          <p:cNvSpPr/>
          <p:nvPr/>
        </p:nvSpPr>
        <p:spPr>
          <a:xfrm>
            <a:off x="1577746" y="2951296"/>
            <a:ext cx="1094401" cy="2284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72" b="1" dirty="0">
                <a:effectLst>
                  <a:glow rad="127000">
                    <a:schemeClr val="tx1">
                      <a:lumMod val="85000"/>
                      <a:lumOff val="15000"/>
                    </a:schemeClr>
                  </a:glow>
                </a:effectLst>
              </a:rPr>
              <a:t>Inception </a:t>
            </a:r>
          </a:p>
          <a:p>
            <a:pPr algn="ctr"/>
            <a:r>
              <a:rPr lang="en-US" altLang="ko-KR" sz="1372" b="1" dirty="0">
                <a:effectLst>
                  <a:glow rad="127000">
                    <a:schemeClr val="tx1">
                      <a:lumMod val="85000"/>
                      <a:lumOff val="15000"/>
                    </a:schemeClr>
                  </a:glow>
                </a:effectLst>
              </a:rPr>
              <a:t>v3</a:t>
            </a:r>
            <a:endParaRPr lang="en-US" altLang="ko-KR" sz="1372" dirty="0">
              <a:effectLst>
                <a:glow rad="127000">
                  <a:schemeClr val="tx1">
                    <a:lumMod val="85000"/>
                    <a:lumOff val="15000"/>
                  </a:schemeClr>
                </a:glow>
              </a:effectLs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1ECF86-5C27-46B0-8F23-A4B52A7F28A7}"/>
              </a:ext>
            </a:extLst>
          </p:cNvPr>
          <p:cNvSpPr/>
          <p:nvPr/>
        </p:nvSpPr>
        <p:spPr>
          <a:xfrm>
            <a:off x="4760430" y="3541568"/>
            <a:ext cx="1053148" cy="131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72" b="1" dirty="0" err="1">
                <a:effectLst>
                  <a:glow rad="127000">
                    <a:schemeClr val="tx1">
                      <a:lumMod val="85000"/>
                      <a:lumOff val="15000"/>
                    </a:schemeClr>
                  </a:glow>
                </a:effectLst>
              </a:rPr>
              <a:t>Softmax</a:t>
            </a:r>
            <a:endParaRPr lang="en-US" altLang="ko-KR" sz="1372" b="1" dirty="0">
              <a:effectLst>
                <a:glow rad="127000">
                  <a:schemeClr val="tx1">
                    <a:lumMod val="85000"/>
                    <a:lumOff val="15000"/>
                  </a:schemeClr>
                </a:glow>
              </a:effectLst>
            </a:endParaRPr>
          </a:p>
          <a:p>
            <a:pPr algn="ctr"/>
            <a:r>
              <a:rPr lang="en-US" altLang="ko-KR" sz="1372" b="1" dirty="0">
                <a:effectLst>
                  <a:glow rad="127000">
                    <a:schemeClr val="tx1">
                      <a:lumMod val="85000"/>
                      <a:lumOff val="15000"/>
                    </a:schemeClr>
                  </a:glow>
                </a:effectLst>
              </a:rPr>
              <a:t>Layer</a:t>
            </a:r>
            <a:endParaRPr lang="en-US" altLang="ko-KR" sz="1372" dirty="0">
              <a:effectLst>
                <a:glow rad="127000">
                  <a:schemeClr val="tx1">
                    <a:lumMod val="85000"/>
                    <a:lumOff val="15000"/>
                  </a:schemeClr>
                </a:glo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CC3890-BF93-43A4-82F1-7441E425A8B3}"/>
              </a:ext>
            </a:extLst>
          </p:cNvPr>
          <p:cNvSpPr txBox="1"/>
          <p:nvPr/>
        </p:nvSpPr>
        <p:spPr>
          <a:xfrm>
            <a:off x="2689332" y="2143316"/>
            <a:ext cx="2157104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24" b="1" dirty="0"/>
              <a:t>Deep Learning</a:t>
            </a:r>
            <a:endParaRPr lang="ko-KR" altLang="en-US" sz="1524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FE3006-D41E-44C8-A4CD-2BC6C5B681F5}"/>
              </a:ext>
            </a:extLst>
          </p:cNvPr>
          <p:cNvSpPr/>
          <p:nvPr/>
        </p:nvSpPr>
        <p:spPr>
          <a:xfrm>
            <a:off x="7433937" y="1493076"/>
            <a:ext cx="2529117" cy="380647"/>
          </a:xfrm>
          <a:prstGeom prst="rect">
            <a:avLst/>
          </a:prstGeom>
          <a:solidFill>
            <a:schemeClr val="bg1"/>
          </a:solidFill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72" b="1" dirty="0">
                <a:solidFill>
                  <a:schemeClr val="tx1"/>
                </a:solidFill>
              </a:rPr>
              <a:t>웹 서비스 시스템</a:t>
            </a:r>
            <a:endParaRPr lang="ko-KR" altLang="en-US" sz="1219" b="1" dirty="0">
              <a:solidFill>
                <a:schemeClr val="tx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3659651-C332-4A77-BBF4-C76F953824FE}"/>
              </a:ext>
            </a:extLst>
          </p:cNvPr>
          <p:cNvGrpSpPr/>
          <p:nvPr/>
        </p:nvGrpSpPr>
        <p:grpSpPr>
          <a:xfrm>
            <a:off x="7682573" y="5507069"/>
            <a:ext cx="1165982" cy="857465"/>
            <a:chOff x="11963907" y="4850706"/>
            <a:chExt cx="1487120" cy="1638249"/>
          </a:xfrm>
        </p:grpSpPr>
        <p:pic>
          <p:nvPicPr>
            <p:cNvPr id="40" name="그래픽 71">
              <a:extLst>
                <a:ext uri="{FF2B5EF4-FFF2-40B4-BE49-F238E27FC236}">
                  <a16:creationId xmlns:a16="http://schemas.microsoft.com/office/drawing/2014/main" id="{34F44259-4EC2-49DE-B801-1402F7499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963907" y="4850706"/>
              <a:ext cx="1487120" cy="100974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1D4F3E-BA9A-42DC-B235-B31DE3B9A48F}"/>
                </a:ext>
              </a:extLst>
            </p:cNvPr>
            <p:cNvSpPr txBox="1"/>
            <p:nvPr/>
          </p:nvSpPr>
          <p:spPr>
            <a:xfrm>
              <a:off x="11998158" y="5955074"/>
              <a:ext cx="1418622" cy="533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16" b="1" dirty="0"/>
                <a:t>RDBMS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8EAA7D5-901B-43A5-B88A-35351A4BC0D4}"/>
              </a:ext>
            </a:extLst>
          </p:cNvPr>
          <p:cNvSpPr txBox="1"/>
          <p:nvPr/>
        </p:nvSpPr>
        <p:spPr>
          <a:xfrm>
            <a:off x="8437209" y="1195362"/>
            <a:ext cx="900962" cy="303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72" b="1" dirty="0"/>
              <a:t>Flask</a:t>
            </a:r>
            <a:endParaRPr lang="ko-KR" altLang="en-US" sz="1372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661104-E607-40B9-AD33-17F99C11DEEE}"/>
              </a:ext>
            </a:extLst>
          </p:cNvPr>
          <p:cNvSpPr txBox="1"/>
          <p:nvPr/>
        </p:nvSpPr>
        <p:spPr>
          <a:xfrm>
            <a:off x="8427221" y="4718963"/>
            <a:ext cx="764089" cy="23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14" b="1" dirty="0"/>
              <a:t>CRUD</a:t>
            </a:r>
            <a:endParaRPr lang="ko-KR" altLang="en-US" sz="914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25357C-681F-40F0-B288-9B7850F0883A}"/>
              </a:ext>
            </a:extLst>
          </p:cNvPr>
          <p:cNvSpPr/>
          <p:nvPr/>
        </p:nvSpPr>
        <p:spPr>
          <a:xfrm>
            <a:off x="7815358" y="3109230"/>
            <a:ext cx="1287429" cy="70537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2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E660E8-5325-4BDF-8376-A1069E6431A3}"/>
              </a:ext>
            </a:extLst>
          </p:cNvPr>
          <p:cNvSpPr txBox="1"/>
          <p:nvPr/>
        </p:nvSpPr>
        <p:spPr>
          <a:xfrm>
            <a:off x="7861130" y="3315646"/>
            <a:ext cx="1166924" cy="279948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r>
              <a:rPr lang="en-US" altLang="ko-KR" sz="1219" b="1" dirty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91000"/>
                    </a:schemeClr>
                  </a:glow>
                </a:effectLst>
              </a:rPr>
              <a:t>Controller</a:t>
            </a:r>
            <a:endParaRPr lang="ko-KR" altLang="en-US" sz="1219" b="1" dirty="0">
              <a:solidFill>
                <a:schemeClr val="bg1"/>
              </a:solidFill>
              <a:effectLst>
                <a:glow rad="101600">
                  <a:schemeClr val="tx1">
                    <a:lumMod val="95000"/>
                    <a:lumOff val="5000"/>
                    <a:alpha val="91000"/>
                  </a:schemeClr>
                </a:glow>
              </a:effectLst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DEE605-8AC4-46EF-A029-683368A6448B}"/>
              </a:ext>
            </a:extLst>
          </p:cNvPr>
          <p:cNvSpPr/>
          <p:nvPr/>
        </p:nvSpPr>
        <p:spPr>
          <a:xfrm>
            <a:off x="8054625" y="4222677"/>
            <a:ext cx="940906" cy="80292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2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932526-8BAF-4BD9-8896-3A661A454895}"/>
              </a:ext>
            </a:extLst>
          </p:cNvPr>
          <p:cNvSpPr txBox="1"/>
          <p:nvPr/>
        </p:nvSpPr>
        <p:spPr>
          <a:xfrm>
            <a:off x="8073726" y="4508681"/>
            <a:ext cx="921805" cy="279948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r>
              <a:rPr lang="en-US" altLang="ko-KR" sz="1219" b="1" dirty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91000"/>
                    </a:schemeClr>
                  </a:glow>
                </a:effectLst>
              </a:rPr>
              <a:t>Model</a:t>
            </a:r>
            <a:endParaRPr lang="ko-KR" altLang="en-US" sz="1219" b="1" dirty="0">
              <a:solidFill>
                <a:schemeClr val="bg1"/>
              </a:solidFill>
              <a:effectLst>
                <a:glow rad="101600">
                  <a:schemeClr val="tx1">
                    <a:lumMod val="95000"/>
                    <a:lumOff val="5000"/>
                    <a:alpha val="91000"/>
                  </a:schemeClr>
                </a:glow>
              </a:effectLst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0E28D40B-EB60-4F35-93AB-4CA99E98AE9D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rot="5400000">
            <a:off x="7852084" y="4017150"/>
            <a:ext cx="809530" cy="404448"/>
          </a:xfrm>
          <a:prstGeom prst="bentConnector4">
            <a:avLst>
              <a:gd name="adj1" fmla="val 25204"/>
              <a:gd name="adj2" fmla="val 156521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ECBA970E-C61A-40E5-BE69-3D5677017479}"/>
              </a:ext>
            </a:extLst>
          </p:cNvPr>
          <p:cNvCxnSpPr>
            <a:cxnSpLocks/>
            <a:stCxn id="47" idx="3"/>
            <a:endCxn id="44" idx="3"/>
          </p:cNvCxnSpPr>
          <p:nvPr/>
        </p:nvCxnSpPr>
        <p:spPr>
          <a:xfrm flipV="1">
            <a:off x="8995531" y="3461920"/>
            <a:ext cx="107256" cy="1186735"/>
          </a:xfrm>
          <a:prstGeom prst="bentConnector3">
            <a:avLst>
              <a:gd name="adj1" fmla="val 313135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B188A62-746B-411E-AA0A-980DD6D97E67}"/>
              </a:ext>
            </a:extLst>
          </p:cNvPr>
          <p:cNvCxnSpPr>
            <a:cxnSpLocks/>
          </p:cNvCxnSpPr>
          <p:nvPr/>
        </p:nvCxnSpPr>
        <p:spPr>
          <a:xfrm flipH="1" flipV="1">
            <a:off x="8265110" y="5038995"/>
            <a:ext cx="6163" cy="45468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976B4E45-086A-4722-9DF6-86F73EB644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78413" y="5154572"/>
            <a:ext cx="474650" cy="1622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7128ED5-1877-4913-A235-E87423952BC5}"/>
              </a:ext>
            </a:extLst>
          </p:cNvPr>
          <p:cNvSpPr txBox="1"/>
          <p:nvPr/>
        </p:nvSpPr>
        <p:spPr>
          <a:xfrm>
            <a:off x="7451553" y="2234806"/>
            <a:ext cx="15949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</a:rPr>
              <a:t>Classification</a:t>
            </a:r>
          </a:p>
          <a:p>
            <a:r>
              <a:rPr lang="en-US" altLang="ko-KR" sz="11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</a:rPr>
              <a:t> of types</a:t>
            </a:r>
          </a:p>
        </p:txBody>
      </p:sp>
      <p:pic>
        <p:nvPicPr>
          <p:cNvPr id="57" name="그래픽 56">
            <a:extLst>
              <a:ext uri="{FF2B5EF4-FFF2-40B4-BE49-F238E27FC236}">
                <a16:creationId xmlns:a16="http://schemas.microsoft.com/office/drawing/2014/main" id="{9A25526E-4682-4CD0-8CF9-25B3B7ABE9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06818" y="1638174"/>
            <a:ext cx="754375" cy="754375"/>
          </a:xfrm>
          <a:prstGeom prst="rect">
            <a:avLst/>
          </a:prstGeom>
        </p:spPr>
      </p:pic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8F95D2E5-91E9-4C4A-B9E7-A996407D56C9}"/>
              </a:ext>
            </a:extLst>
          </p:cNvPr>
          <p:cNvCxnSpPr>
            <a:cxnSpLocks/>
            <a:endCxn id="63" idx="2"/>
          </p:cNvCxnSpPr>
          <p:nvPr/>
        </p:nvCxnSpPr>
        <p:spPr>
          <a:xfrm rot="5400000" flipH="1" flipV="1">
            <a:off x="8973828" y="2784106"/>
            <a:ext cx="343613" cy="2351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F5B798F-952C-445F-B8D7-815547A9E2D1}"/>
              </a:ext>
            </a:extLst>
          </p:cNvPr>
          <p:cNvCxnSpPr/>
          <p:nvPr/>
        </p:nvCxnSpPr>
        <p:spPr>
          <a:xfrm>
            <a:off x="9670081" y="2319866"/>
            <a:ext cx="448825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6B4FA8C-F499-446A-AFF6-066409C97502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9819288" y="2436597"/>
            <a:ext cx="299618" cy="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A26C8E2D-EFBE-4312-B103-12DECE616ADB}"/>
              </a:ext>
            </a:extLst>
          </p:cNvPr>
          <p:cNvCxnSpPr>
            <a:cxnSpLocks/>
          </p:cNvCxnSpPr>
          <p:nvPr/>
        </p:nvCxnSpPr>
        <p:spPr>
          <a:xfrm rot="5400000">
            <a:off x="8628667" y="2814379"/>
            <a:ext cx="387616" cy="23086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B2B1694-8870-4644-A907-3B168E514231}"/>
              </a:ext>
            </a:extLst>
          </p:cNvPr>
          <p:cNvSpPr/>
          <p:nvPr/>
        </p:nvSpPr>
        <p:spPr>
          <a:xfrm>
            <a:off x="8707141" y="2143316"/>
            <a:ext cx="1112147" cy="58656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72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E4626E-D96C-4F32-AAD8-620E7368F505}"/>
              </a:ext>
            </a:extLst>
          </p:cNvPr>
          <p:cNvSpPr txBox="1"/>
          <p:nvPr/>
        </p:nvSpPr>
        <p:spPr>
          <a:xfrm>
            <a:off x="8937905" y="2327895"/>
            <a:ext cx="814516" cy="2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19" b="1" dirty="0">
                <a:solidFill>
                  <a:schemeClr val="bg1"/>
                </a:solidFill>
                <a:effectLst>
                  <a:glow rad="101600">
                    <a:schemeClr val="tx1">
                      <a:lumMod val="95000"/>
                      <a:lumOff val="5000"/>
                      <a:alpha val="91000"/>
                    </a:schemeClr>
                  </a:glow>
                </a:effectLst>
              </a:rPr>
              <a:t>View</a:t>
            </a:r>
            <a:endParaRPr lang="ko-KR" altLang="en-US" sz="1219" b="1" dirty="0">
              <a:solidFill>
                <a:schemeClr val="bg1"/>
              </a:solidFill>
              <a:effectLst>
                <a:glow rad="101600">
                  <a:schemeClr val="tx1">
                    <a:lumMod val="95000"/>
                    <a:lumOff val="5000"/>
                    <a:alpha val="91000"/>
                  </a:schemeClr>
                </a:glow>
              </a:effectLst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842156-8625-43E6-8A58-E769EEBDA2EE}"/>
              </a:ext>
            </a:extLst>
          </p:cNvPr>
          <p:cNvSpPr txBox="1"/>
          <p:nvPr/>
        </p:nvSpPr>
        <p:spPr>
          <a:xfrm>
            <a:off x="7616818" y="5081896"/>
            <a:ext cx="9970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</a:rPr>
              <a:t>Port</a:t>
            </a:r>
            <a:r>
              <a:rPr lang="ko-KR" altLang="en-US" sz="8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</a:rPr>
              <a:t> </a:t>
            </a:r>
            <a:r>
              <a:rPr lang="en-US" altLang="ko-KR" sz="800" b="1" dirty="0">
                <a:effectLst>
                  <a:glow rad="101600">
                    <a:schemeClr val="bg1">
                      <a:alpha val="40000"/>
                    </a:schemeClr>
                  </a:glow>
                </a:effectLst>
              </a:rPr>
              <a:t>3306</a:t>
            </a:r>
            <a:endParaRPr lang="ko-KR" altLang="en-US" sz="800" b="1" dirty="0">
              <a:effectLst>
                <a:glow rad="101600">
                  <a:schemeClr val="bg1">
                    <a:alpha val="40000"/>
                  </a:schemeClr>
                </a:glow>
              </a:effectLst>
            </a:endParaRP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623789F3-A627-4EC0-A0CD-4349B34AF2B6}"/>
              </a:ext>
            </a:extLst>
          </p:cNvPr>
          <p:cNvCxnSpPr>
            <a:cxnSpLocks/>
            <a:stCxn id="44" idx="0"/>
            <a:endCxn id="23" idx="1"/>
          </p:cNvCxnSpPr>
          <p:nvPr/>
        </p:nvCxnSpPr>
        <p:spPr>
          <a:xfrm rot="16200000" flipH="1" flipV="1">
            <a:off x="4526280" y="160696"/>
            <a:ext cx="984260" cy="6881327"/>
          </a:xfrm>
          <a:prstGeom prst="bentConnector4">
            <a:avLst>
              <a:gd name="adj1" fmla="val -39272"/>
              <a:gd name="adj2" fmla="val 103322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92502CD-5589-42FE-B4F0-BDF71361D6AB}"/>
              </a:ext>
            </a:extLst>
          </p:cNvPr>
          <p:cNvSpPr txBox="1"/>
          <p:nvPr/>
        </p:nvSpPr>
        <p:spPr>
          <a:xfrm>
            <a:off x="10471198" y="2304371"/>
            <a:ext cx="93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User</a:t>
            </a:r>
            <a:endParaRPr lang="ko-KR" altLang="en-US" dirty="0"/>
          </a:p>
        </p:txBody>
      </p:sp>
      <p:cxnSp>
        <p:nvCxnSpPr>
          <p:cNvPr id="127" name="연결선: 꺾임 71">
            <a:extLst>
              <a:ext uri="{FF2B5EF4-FFF2-40B4-BE49-F238E27FC236}">
                <a16:creationId xmlns:a16="http://schemas.microsoft.com/office/drawing/2014/main" id="{623789F3-A627-4EC0-A0CD-4349B34AF2B6}"/>
              </a:ext>
            </a:extLst>
          </p:cNvPr>
          <p:cNvCxnSpPr>
            <a:cxnSpLocks/>
            <a:stCxn id="28" idx="3"/>
            <a:endCxn id="44" idx="1"/>
          </p:cNvCxnSpPr>
          <p:nvPr/>
        </p:nvCxnSpPr>
        <p:spPr>
          <a:xfrm flipV="1">
            <a:off x="5813578" y="3461920"/>
            <a:ext cx="2001780" cy="7386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61ECF86-5C27-46B0-8F23-A4B52A7F28A7}"/>
              </a:ext>
            </a:extLst>
          </p:cNvPr>
          <p:cNvSpPr/>
          <p:nvPr/>
        </p:nvSpPr>
        <p:spPr>
          <a:xfrm>
            <a:off x="3176311" y="3560374"/>
            <a:ext cx="1173665" cy="1317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72" b="1" dirty="0" smtClean="0">
                <a:effectLst>
                  <a:glow rad="127000">
                    <a:schemeClr val="tx1">
                      <a:lumMod val="85000"/>
                      <a:lumOff val="15000"/>
                    </a:schemeClr>
                  </a:glow>
                </a:effectLst>
              </a:rPr>
              <a:t>Full Connection</a:t>
            </a:r>
            <a:endParaRPr lang="en-US" altLang="ko-KR" sz="1372" b="1" dirty="0">
              <a:effectLst>
                <a:glow rad="127000">
                  <a:schemeClr val="tx1">
                    <a:lumMod val="85000"/>
                    <a:lumOff val="15000"/>
                  </a:schemeClr>
                </a:glow>
              </a:effectLst>
            </a:endParaRPr>
          </a:p>
          <a:p>
            <a:pPr algn="ctr"/>
            <a:r>
              <a:rPr lang="en-US" altLang="ko-KR" sz="1372" b="1" dirty="0">
                <a:effectLst>
                  <a:glow rad="127000">
                    <a:schemeClr val="tx1">
                      <a:lumMod val="85000"/>
                      <a:lumOff val="15000"/>
                    </a:schemeClr>
                  </a:glow>
                </a:effectLst>
              </a:rPr>
              <a:t>Layer</a:t>
            </a:r>
            <a:endParaRPr lang="en-US" altLang="ko-KR" sz="1372" dirty="0">
              <a:effectLst>
                <a:glow rad="127000">
                  <a:schemeClr val="tx1">
                    <a:lumMod val="85000"/>
                    <a:lumOff val="15000"/>
                  </a:schemeClr>
                </a:glow>
              </a:effectLst>
            </a:endParaRPr>
          </a:p>
        </p:txBody>
      </p:sp>
      <p:cxnSp>
        <p:nvCxnSpPr>
          <p:cNvPr id="138" name="연결선: 꺾임 71">
            <a:extLst>
              <a:ext uri="{FF2B5EF4-FFF2-40B4-BE49-F238E27FC236}">
                <a16:creationId xmlns:a16="http://schemas.microsoft.com/office/drawing/2014/main" id="{623789F3-A627-4EC0-A0CD-4349B34AF2B6}"/>
              </a:ext>
            </a:extLst>
          </p:cNvPr>
          <p:cNvCxnSpPr>
            <a:cxnSpLocks/>
            <a:stCxn id="23" idx="3"/>
            <a:endCxn id="135" idx="1"/>
          </p:cNvCxnSpPr>
          <p:nvPr/>
        </p:nvCxnSpPr>
        <p:spPr>
          <a:xfrm>
            <a:off x="2672147" y="4093490"/>
            <a:ext cx="504164" cy="125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꺾임 71">
            <a:extLst>
              <a:ext uri="{FF2B5EF4-FFF2-40B4-BE49-F238E27FC236}">
                <a16:creationId xmlns:a16="http://schemas.microsoft.com/office/drawing/2014/main" id="{623789F3-A627-4EC0-A0CD-4349B34AF2B6}"/>
              </a:ext>
            </a:extLst>
          </p:cNvPr>
          <p:cNvCxnSpPr>
            <a:cxnSpLocks/>
          </p:cNvCxnSpPr>
          <p:nvPr/>
        </p:nvCxnSpPr>
        <p:spPr>
          <a:xfrm>
            <a:off x="4342272" y="4203218"/>
            <a:ext cx="504164" cy="125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88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C753F987-9C93-4D7F-B1BB-B05F8A5240AB}"/>
              </a:ext>
            </a:extLst>
          </p:cNvPr>
          <p:cNvSpPr txBox="1"/>
          <p:nvPr/>
        </p:nvSpPr>
        <p:spPr>
          <a:xfrm>
            <a:off x="4420029" y="189114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 식물 </a:t>
            </a:r>
            <a:r>
              <a:rPr lang="ko-KR" altLang="en-US" sz="2400" spc="-150" dirty="0" err="1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셀프</a:t>
            </a:r>
            <a:r>
              <a:rPr lang="ko-KR" altLang="en-US" sz="24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진단 서비스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B2E200-F77E-4D98-9B61-9E707B93812A}"/>
              </a:ext>
            </a:extLst>
          </p:cNvPr>
          <p:cNvSpPr txBox="1"/>
          <p:nvPr/>
        </p:nvSpPr>
        <p:spPr>
          <a:xfrm>
            <a:off x="2418134" y="2933671"/>
            <a:ext cx="735573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/>
              </a:rPr>
              <a:t>Plants Medical Centre</a:t>
            </a:r>
          </a:p>
          <a:p>
            <a:pPr algn="ctr"/>
            <a:r>
              <a:rPr lang="ko-KR" altLang="en-US" sz="2400" spc="-150" dirty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/>
              </a:rPr>
              <a:t>소개합니다</a:t>
            </a:r>
            <a:endParaRPr lang="ko-KR" altLang="en-US" sz="2400" spc="-150" dirty="0">
              <a:solidFill>
                <a:srgbClr val="555F5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8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97" y="2070515"/>
            <a:ext cx="5491692" cy="3746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F8B8F-3E31-4E05-8657-C235376D05E6}"/>
              </a:ext>
            </a:extLst>
          </p:cNvPr>
          <p:cNvSpPr txBox="1"/>
          <p:nvPr/>
        </p:nvSpPr>
        <p:spPr>
          <a:xfrm>
            <a:off x="7024758" y="3126443"/>
            <a:ext cx="45993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한국식물병리학회 등 식물 </a:t>
            </a:r>
            <a:r>
              <a:rPr lang="en-US" altLang="ko-KR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/>
            </a:r>
            <a:br>
              <a:rPr lang="en-US" altLang="ko-KR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관련 기관에 </a:t>
            </a:r>
            <a:r>
              <a:rPr lang="ko-KR" altLang="en-US" sz="2400" u="sng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협조 요청  </a:t>
            </a:r>
            <a:endParaRPr lang="en-US" altLang="ko-KR" sz="2400" u="sng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" name="그룹 1002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F9A952-DD75-4765-BD15-A8FA0F1456AC}"/>
              </a:ext>
            </a:extLst>
          </p:cNvPr>
          <p:cNvSpPr txBox="1"/>
          <p:nvPr/>
        </p:nvSpPr>
        <p:spPr>
          <a:xfrm>
            <a:off x="5405645" y="535353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F6BD0-0BC9-481E-8154-2228410F2C9D}"/>
              </a:ext>
            </a:extLst>
          </p:cNvPr>
          <p:cNvSpPr txBox="1"/>
          <p:nvPr/>
        </p:nvSpPr>
        <p:spPr>
          <a:xfrm>
            <a:off x="5394425" y="767301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발전 </a:t>
            </a:r>
            <a:r>
              <a:rPr lang="ko-KR" altLang="en-US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방향</a:t>
            </a:r>
            <a:endParaRPr lang="ko-KR" altLang="en-US" sz="24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6EF70-BB08-4246-8D36-4E262680E0EA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</p:spTree>
    <p:extLst>
      <p:ext uri="{BB962C8B-B14F-4D97-AF65-F5344CB8AC3E}">
        <p14:creationId xmlns:p14="http://schemas.microsoft.com/office/powerpoint/2010/main" val="23172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손에 핸드폰, 손, 휘어잡다, 핸드폰무료 다운로드를위한 PNG 및 PSD 파일 | 손, 전화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087" y="1775296"/>
            <a:ext cx="3682904" cy="49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002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5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FF9A952-DD75-4765-BD15-A8FA0F1456AC}"/>
              </a:ext>
            </a:extLst>
          </p:cNvPr>
          <p:cNvSpPr txBox="1"/>
          <p:nvPr/>
        </p:nvSpPr>
        <p:spPr>
          <a:xfrm>
            <a:off x="5405645" y="535353"/>
            <a:ext cx="13468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5F6BD0-0BC9-481E-8154-2228410F2C9D}"/>
              </a:ext>
            </a:extLst>
          </p:cNvPr>
          <p:cNvSpPr txBox="1"/>
          <p:nvPr/>
        </p:nvSpPr>
        <p:spPr>
          <a:xfrm>
            <a:off x="5394425" y="767301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발전 방향</a:t>
            </a:r>
            <a:endParaRPr lang="ko-KR" altLang="en-US" sz="2400" spc="-150" dirty="0">
              <a:solidFill>
                <a:srgbClr val="555F57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E6EF70-BB08-4246-8D36-4E262680E0EA}"/>
              </a:ext>
            </a:extLst>
          </p:cNvPr>
          <p:cNvSpPr txBox="1"/>
          <p:nvPr/>
        </p:nvSpPr>
        <p:spPr>
          <a:xfrm>
            <a:off x="1015681" y="637706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17883" r="17419"/>
          <a:stretch/>
        </p:blipFill>
        <p:spPr>
          <a:xfrm>
            <a:off x="2915431" y="2865247"/>
            <a:ext cx="1221971" cy="1619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1F8B8F-3E31-4E05-8657-C235376D05E6}"/>
              </a:ext>
            </a:extLst>
          </p:cNvPr>
          <p:cNvSpPr txBox="1"/>
          <p:nvPr/>
        </p:nvSpPr>
        <p:spPr>
          <a:xfrm>
            <a:off x="6073457" y="2843861"/>
            <a:ext cx="48750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u="sng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APP</a:t>
            </a:r>
            <a:r>
              <a:rPr lang="ko-KR" altLang="en-US" sz="2400" u="sng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으로 제작하여 출시</a:t>
            </a:r>
            <a:endParaRPr lang="en-US" altLang="ko-KR" sz="2400" u="sng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2400" u="sng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4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식물을 잘 키우기 위한 </a:t>
            </a:r>
            <a:r>
              <a:rPr lang="ko-KR" altLang="en-US" sz="2400" u="sng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정보 제공</a:t>
            </a:r>
            <a:endParaRPr lang="en-US" altLang="ko-KR" sz="2400" u="sng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2400" u="sng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400" u="sng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</a:t>
            </a:r>
            <a:r>
              <a:rPr lang="en-US" altLang="ko-KR" sz="2400" u="sng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400" u="sng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 주는 시기에 맞춰 </a:t>
            </a:r>
            <a:r>
              <a:rPr lang="ko-KR" altLang="en-US" sz="2400" u="sng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알람</a:t>
            </a:r>
            <a:r>
              <a:rPr lang="ko-KR" altLang="en-US" sz="2400" u="sng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제공</a:t>
            </a:r>
            <a:r>
              <a:rPr lang="en-US" altLang="ko-KR" sz="2400" u="sng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  <a:p>
            <a:endParaRPr lang="en-US" altLang="ko-KR" sz="2400" u="sng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11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CD06F9-A146-4C30-A37B-749B3D90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37" y="3429000"/>
            <a:ext cx="4779873" cy="8637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EB018B-BFE5-4815-94E3-3AEFA186B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37" y="4777378"/>
            <a:ext cx="4735954" cy="11418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ABB85-B403-48B9-8403-EBEC0E584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708" y="1632620"/>
            <a:ext cx="4257675" cy="12915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36E81E-3551-4603-BF3E-59140B213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58" y="1668159"/>
            <a:ext cx="4809152" cy="1332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05524A-EDFA-42D7-8C9D-97ACDBD09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708" y="4665994"/>
            <a:ext cx="4257675" cy="11841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4FDD5B-B93B-4E82-8CC7-493316DB55B6}"/>
              </a:ext>
            </a:extLst>
          </p:cNvPr>
          <p:cNvSpPr/>
          <p:nvPr/>
        </p:nvSpPr>
        <p:spPr>
          <a:xfrm>
            <a:off x="2038123" y="1904283"/>
            <a:ext cx="1105128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1409CD-BBA8-4EBC-B836-D1133317206E}"/>
              </a:ext>
            </a:extLst>
          </p:cNvPr>
          <p:cNvSpPr/>
          <p:nvPr/>
        </p:nvSpPr>
        <p:spPr>
          <a:xfrm>
            <a:off x="1495084" y="3671761"/>
            <a:ext cx="1105128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5C7C64-FF10-4BEE-9E17-8EABE3540A3A}"/>
              </a:ext>
            </a:extLst>
          </p:cNvPr>
          <p:cNvSpPr/>
          <p:nvPr/>
        </p:nvSpPr>
        <p:spPr>
          <a:xfrm>
            <a:off x="1895133" y="4957922"/>
            <a:ext cx="1486241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0C1F8A-7E43-4C37-9E17-A2C47392988B}"/>
              </a:ext>
            </a:extLst>
          </p:cNvPr>
          <p:cNvSpPr/>
          <p:nvPr/>
        </p:nvSpPr>
        <p:spPr>
          <a:xfrm>
            <a:off x="8366426" y="1789664"/>
            <a:ext cx="1320500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53E65E-80E0-41FE-9CF8-7634FE394951}"/>
              </a:ext>
            </a:extLst>
          </p:cNvPr>
          <p:cNvSpPr/>
          <p:nvPr/>
        </p:nvSpPr>
        <p:spPr>
          <a:xfrm>
            <a:off x="7649027" y="4846990"/>
            <a:ext cx="1209224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1CB0EA-DCED-4231-B04F-E7D405298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0709" y="3071289"/>
            <a:ext cx="4260426" cy="13224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A54E69-0F10-40F5-92C0-33D8EE221228}"/>
              </a:ext>
            </a:extLst>
          </p:cNvPr>
          <p:cNvSpPr/>
          <p:nvPr/>
        </p:nvSpPr>
        <p:spPr>
          <a:xfrm>
            <a:off x="8366426" y="3252885"/>
            <a:ext cx="1209224" cy="23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4088B1-0D67-4A94-801D-8CF24B6B7F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93D60A-0604-4A00-B93C-3A9E358DFAC6}"/>
              </a:ext>
            </a:extLst>
          </p:cNvPr>
          <p:cNvSpPr txBox="1"/>
          <p:nvPr/>
        </p:nvSpPr>
        <p:spPr>
          <a:xfrm>
            <a:off x="3366321" y="1989168"/>
            <a:ext cx="54633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</a:t>
            </a:r>
            <a:r>
              <a:rPr lang="ko-KR" altLang="en-US" sz="8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가드닝</a:t>
            </a:r>
            <a:endParaRPr lang="en-US" altLang="ko-KR" sz="8000" dirty="0">
              <a:solidFill>
                <a:schemeClr val="accent6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(HOME GARDENNING)</a:t>
            </a:r>
            <a:endParaRPr lang="ko-KR" altLang="en-US" sz="4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7687FD-945B-4C76-B987-B98BFA5D44FD}"/>
              </a:ext>
            </a:extLst>
          </p:cNvPr>
          <p:cNvSpPr txBox="1"/>
          <p:nvPr/>
        </p:nvSpPr>
        <p:spPr>
          <a:xfrm>
            <a:off x="2638253" y="5051814"/>
            <a:ext cx="69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반려식물 전성시대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#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집에서 다한다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#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힐링이 필요해     </a:t>
            </a:r>
          </a:p>
        </p:txBody>
      </p:sp>
    </p:spTree>
    <p:extLst>
      <p:ext uri="{BB962C8B-B14F-4D97-AF65-F5344CB8AC3E}">
        <p14:creationId xmlns:p14="http://schemas.microsoft.com/office/powerpoint/2010/main" val="123413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683" y="126984"/>
            <a:ext cx="11911111" cy="6603175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3605" y="2618386"/>
            <a:ext cx="3212699" cy="6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5618" y="3859571"/>
            <a:ext cx="5295238" cy="15111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7111" y="5251211"/>
            <a:ext cx="3422222" cy="653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33611" y="773127"/>
            <a:ext cx="136395" cy="132330"/>
            <a:chOff x="5900417" y="1159690"/>
            <a:chExt cx="204592" cy="198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0417" y="1159690"/>
              <a:ext cx="204592" cy="1984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40695" y="696890"/>
            <a:ext cx="1530159" cy="285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8985" y="696890"/>
            <a:ext cx="692063" cy="2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91287" y="766080"/>
            <a:ext cx="131185" cy="131185"/>
            <a:chOff x="15586930" y="1149120"/>
            <a:chExt cx="196778" cy="196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6930" y="1149120"/>
              <a:ext cx="196778" cy="196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64283" y="773127"/>
            <a:ext cx="136395" cy="132330"/>
            <a:chOff x="13596424" y="1159690"/>
            <a:chExt cx="204592" cy="1984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96424" y="1159690"/>
              <a:ext cx="204592" cy="1984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71366" y="696890"/>
            <a:ext cx="876191" cy="28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683" y="139683"/>
            <a:ext cx="3046671" cy="6577778"/>
            <a:chOff x="209524" y="209524"/>
            <a:chExt cx="4570006" cy="98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61623" y="3611444"/>
            <a:ext cx="474988" cy="45751"/>
            <a:chOff x="5642434" y="5417166"/>
            <a:chExt cx="712482" cy="686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642434" y="5417166"/>
              <a:ext cx="712482" cy="68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27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BDB12D-338B-4136-9120-98D2799E47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47266" y="129365"/>
            <a:ext cx="11911111" cy="6603175"/>
            <a:chOff x="121436" y="492484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1436" y="492484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3829" y="4937778"/>
            <a:ext cx="136395" cy="132330"/>
            <a:chOff x="1925743" y="7406671"/>
            <a:chExt cx="204592" cy="1984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5743" y="7406671"/>
              <a:ext cx="204592" cy="198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266" y="135297"/>
            <a:ext cx="11909106" cy="2653968"/>
            <a:chOff x="220899" y="190476"/>
            <a:chExt cx="17863659" cy="39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899" y="190476"/>
              <a:ext cx="17863659" cy="398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8430" y="3117681"/>
            <a:ext cx="1561905" cy="12444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5464" y="1684518"/>
            <a:ext cx="2177778" cy="7111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6247" y="696936"/>
            <a:ext cx="136395" cy="132330"/>
            <a:chOff x="15114371" y="1045404"/>
            <a:chExt cx="204592" cy="1984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1437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3829" y="5314283"/>
            <a:ext cx="136395" cy="132330"/>
            <a:chOff x="1925743" y="7971424"/>
            <a:chExt cx="204592" cy="1984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5743" y="7971424"/>
              <a:ext cx="204592" cy="19849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7395" y="3117681"/>
            <a:ext cx="1669841" cy="12444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873728" y="5286149"/>
            <a:ext cx="136395" cy="132330"/>
            <a:chOff x="13300876" y="7404833"/>
            <a:chExt cx="204592" cy="1984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00876" y="7404833"/>
              <a:ext cx="204592" cy="1984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873728" y="5671816"/>
            <a:ext cx="136395" cy="132330"/>
            <a:chOff x="13300876" y="8530155"/>
            <a:chExt cx="204592" cy="1984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00876" y="8530155"/>
              <a:ext cx="204592" cy="1984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319880" y="5085715"/>
            <a:ext cx="1748571" cy="29207"/>
            <a:chOff x="4979819" y="7628571"/>
            <a:chExt cx="2622857" cy="4381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4979819" y="7628571"/>
              <a:ext cx="2622857" cy="4381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09171" y="5180953"/>
            <a:ext cx="2420051" cy="29207"/>
            <a:chOff x="1663756" y="7771429"/>
            <a:chExt cx="3630076" cy="4381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663756" y="7771429"/>
              <a:ext cx="3630076" cy="438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09171" y="5566349"/>
            <a:ext cx="2420051" cy="29207"/>
            <a:chOff x="1663756" y="8349523"/>
            <a:chExt cx="3630076" cy="4381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663756" y="8349523"/>
              <a:ext cx="3630076" cy="4381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05935" y="3180112"/>
            <a:ext cx="1580953" cy="124444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090173" y="4936556"/>
            <a:ext cx="136395" cy="132330"/>
            <a:chOff x="7635259" y="7404833"/>
            <a:chExt cx="204592" cy="19849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5259" y="7404833"/>
              <a:ext cx="204592" cy="19849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090173" y="5314283"/>
            <a:ext cx="136395" cy="132330"/>
            <a:chOff x="7635259" y="7971424"/>
            <a:chExt cx="204592" cy="19849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5259" y="7971424"/>
              <a:ext cx="204592" cy="19849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875242" y="4912707"/>
            <a:ext cx="136395" cy="132330"/>
            <a:chOff x="7635259" y="8530155"/>
            <a:chExt cx="204592" cy="19849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5259" y="8530155"/>
              <a:ext cx="204592" cy="19849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936007" y="5180953"/>
            <a:ext cx="2420051" cy="29207"/>
            <a:chOff x="7404010" y="7771429"/>
            <a:chExt cx="3630076" cy="4381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404010" y="7771429"/>
              <a:ext cx="3630076" cy="4381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936007" y="5566349"/>
            <a:ext cx="2420051" cy="29207"/>
            <a:chOff x="7404010" y="8349523"/>
            <a:chExt cx="3630076" cy="4381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404010" y="8349523"/>
              <a:ext cx="3630076" cy="4381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754944" y="5166834"/>
            <a:ext cx="2420051" cy="29207"/>
            <a:chOff x="7404010" y="8927618"/>
            <a:chExt cx="3630076" cy="4381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404010" y="8927618"/>
              <a:ext cx="3630076" cy="4381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758413" y="5530546"/>
            <a:ext cx="2420051" cy="29207"/>
            <a:chOff x="13127904" y="7771429"/>
            <a:chExt cx="3630076" cy="4381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3127904" y="7771429"/>
              <a:ext cx="3630076" cy="4381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758413" y="5927265"/>
            <a:ext cx="2420051" cy="29207"/>
            <a:chOff x="13127904" y="8927618"/>
            <a:chExt cx="3630076" cy="43811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3127904" y="8927618"/>
              <a:ext cx="3630076" cy="4381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244325" y="5085715"/>
            <a:ext cx="1748571" cy="29207"/>
            <a:chOff x="10866486" y="7628571"/>
            <a:chExt cx="2622857" cy="4381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0866486" y="7628571"/>
              <a:ext cx="2622857" cy="43811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7FAD672-B9A9-42B7-B635-7FEB511FAD77}"/>
              </a:ext>
            </a:extLst>
          </p:cNvPr>
          <p:cNvSpPr txBox="1"/>
          <p:nvPr/>
        </p:nvSpPr>
        <p:spPr>
          <a:xfrm>
            <a:off x="1006156" y="637804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F1DB4CC-0C20-4A53-A368-ADF99277E99F}"/>
              </a:ext>
            </a:extLst>
          </p:cNvPr>
          <p:cNvSpPr txBox="1"/>
          <p:nvPr/>
        </p:nvSpPr>
        <p:spPr>
          <a:xfrm>
            <a:off x="10212642" y="637507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발표 순서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3310667-49F4-4B43-847E-2905F99A6916}"/>
              </a:ext>
            </a:extLst>
          </p:cNvPr>
          <p:cNvSpPr txBox="1"/>
          <p:nvPr/>
        </p:nvSpPr>
        <p:spPr>
          <a:xfrm>
            <a:off x="5453720" y="1503816"/>
            <a:ext cx="2296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식물을 부탁해 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24C2695-D27B-49A9-A842-C1878DFA620A}"/>
              </a:ext>
            </a:extLst>
          </p:cNvPr>
          <p:cNvSpPr txBox="1"/>
          <p:nvPr/>
        </p:nvSpPr>
        <p:spPr>
          <a:xfrm>
            <a:off x="1590275" y="4169114"/>
            <a:ext cx="229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648B6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개요 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B97948-C52A-4D4E-88CB-DB56D43E6537}"/>
              </a:ext>
            </a:extLst>
          </p:cNvPr>
          <p:cNvSpPr txBox="1"/>
          <p:nvPr/>
        </p:nvSpPr>
        <p:spPr>
          <a:xfrm>
            <a:off x="5315502" y="4169114"/>
            <a:ext cx="2296800" cy="369332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r>
              <a:rPr lang="ko-KR" altLang="en-US" spc="-150" dirty="0">
                <a:solidFill>
                  <a:srgbClr val="555F5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구현 내용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ED306A-5719-4834-A79A-631C6C248769}"/>
              </a:ext>
            </a:extLst>
          </p:cNvPr>
          <p:cNvSpPr txBox="1"/>
          <p:nvPr/>
        </p:nvSpPr>
        <p:spPr>
          <a:xfrm>
            <a:off x="9441645" y="4168800"/>
            <a:ext cx="99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648B6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시현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CEFB586-40AC-46B6-97F6-D97AF51D12FE}"/>
              </a:ext>
            </a:extLst>
          </p:cNvPr>
          <p:cNvSpPr txBox="1"/>
          <p:nvPr/>
        </p:nvSpPr>
        <p:spPr>
          <a:xfrm>
            <a:off x="1510912" y="4876016"/>
            <a:ext cx="10823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배경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B4B78C5-ADA6-40C5-A790-055CC9254F51}"/>
              </a:ext>
            </a:extLst>
          </p:cNvPr>
          <p:cNvSpPr txBox="1"/>
          <p:nvPr/>
        </p:nvSpPr>
        <p:spPr>
          <a:xfrm>
            <a:off x="1508120" y="5250808"/>
            <a:ext cx="12426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필요성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6EB5DCC-5F57-4D54-A644-61F188361840}"/>
              </a:ext>
            </a:extLst>
          </p:cNvPr>
          <p:cNvSpPr txBox="1"/>
          <p:nvPr/>
        </p:nvSpPr>
        <p:spPr>
          <a:xfrm>
            <a:off x="8997509" y="5210160"/>
            <a:ext cx="14029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셀프 진단 서비스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4376C18-AEF9-47E6-8792-9E648FFA6904}"/>
              </a:ext>
            </a:extLst>
          </p:cNvPr>
          <p:cNvSpPr txBox="1"/>
          <p:nvPr/>
        </p:nvSpPr>
        <p:spPr>
          <a:xfrm>
            <a:off x="8997624" y="5594860"/>
            <a:ext cx="19800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반려 식물 관련 용품 추천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8FEC6D-CFDA-4D56-BF87-FD4BDD751FF8}"/>
              </a:ext>
            </a:extLst>
          </p:cNvPr>
          <p:cNvSpPr txBox="1"/>
          <p:nvPr/>
        </p:nvSpPr>
        <p:spPr>
          <a:xfrm>
            <a:off x="5248573" y="4868789"/>
            <a:ext cx="103425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수집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37C046-72B2-43CC-B140-E2AC33B9B46E}"/>
              </a:ext>
            </a:extLst>
          </p:cNvPr>
          <p:cNvSpPr txBox="1"/>
          <p:nvPr/>
        </p:nvSpPr>
        <p:spPr>
          <a:xfrm>
            <a:off x="5258098" y="5244718"/>
            <a:ext cx="19559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CNN</a:t>
            </a:r>
            <a:r>
              <a:rPr lang="ko-KR" altLang="en-US" sz="13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통한 이미지 분류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56D978C-C0AC-417A-8F57-17F5FF472DA6}"/>
              </a:ext>
            </a:extLst>
          </p:cNvPr>
          <p:cNvSpPr txBox="1"/>
          <p:nvPr/>
        </p:nvSpPr>
        <p:spPr>
          <a:xfrm>
            <a:off x="8999889" y="4841592"/>
            <a:ext cx="1675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소프트웨어 아키텍처</a:t>
            </a:r>
          </a:p>
        </p:txBody>
      </p:sp>
    </p:spTree>
    <p:extLst>
      <p:ext uri="{BB962C8B-B14F-4D97-AF65-F5344CB8AC3E}">
        <p14:creationId xmlns:p14="http://schemas.microsoft.com/office/powerpoint/2010/main" val="22887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2522" b="12522"/>
          <a:stretch/>
        </p:blipFill>
        <p:spPr>
          <a:xfrm>
            <a:off x="1982472" y="2194535"/>
            <a:ext cx="1663700" cy="1663700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1614" b="11614"/>
          <a:stretch/>
        </p:blipFill>
        <p:spPr>
          <a:xfrm>
            <a:off x="8522973" y="2194535"/>
            <a:ext cx="1663700" cy="1663700"/>
          </a:xfrm>
          <a:prstGeom prst="ellipse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2500" b="12500"/>
          <a:stretch/>
        </p:blipFill>
        <p:spPr>
          <a:xfrm>
            <a:off x="6421448" y="2194535"/>
            <a:ext cx="1663700" cy="16637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4C2695-D27B-49A9-A842-C1878DFA620A}"/>
              </a:ext>
            </a:extLst>
          </p:cNvPr>
          <p:cNvSpPr txBox="1"/>
          <p:nvPr/>
        </p:nvSpPr>
        <p:spPr>
          <a:xfrm>
            <a:off x="2410784" y="3935850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48B6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Name</a:t>
            </a:r>
            <a:endParaRPr lang="ko-KR" altLang="en-US" b="1" dirty="0">
              <a:solidFill>
                <a:srgbClr val="648B6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AFD95-F87F-43F2-92CA-CF6645F28BDB}"/>
              </a:ext>
            </a:extLst>
          </p:cNvPr>
          <p:cNvSpPr txBox="1"/>
          <p:nvPr/>
        </p:nvSpPr>
        <p:spPr>
          <a:xfrm>
            <a:off x="122121" y="695158"/>
            <a:ext cx="4109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solidFill>
                  <a:srgbClr val="555F57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Team Member</a:t>
            </a:r>
            <a:endParaRPr lang="ko-KR" altLang="en-US" sz="4800" spc="-150" dirty="0">
              <a:solidFill>
                <a:srgbClr val="555F57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7464" y="1564963"/>
            <a:ext cx="4360334" cy="0"/>
          </a:xfrm>
          <a:prstGeom prst="line">
            <a:avLst/>
          </a:prstGeom>
          <a:ln w="381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4C2695-D27B-49A9-A842-C1878DFA620A}"/>
              </a:ext>
            </a:extLst>
          </p:cNvPr>
          <p:cNvSpPr txBox="1"/>
          <p:nvPr/>
        </p:nvSpPr>
        <p:spPr>
          <a:xfrm>
            <a:off x="4606588" y="3935850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48B6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Name</a:t>
            </a:r>
            <a:endParaRPr lang="ko-KR" altLang="en-US" b="1" dirty="0">
              <a:solidFill>
                <a:srgbClr val="648B6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4C2695-D27B-49A9-A842-C1878DFA620A}"/>
              </a:ext>
            </a:extLst>
          </p:cNvPr>
          <p:cNvSpPr txBox="1"/>
          <p:nvPr/>
        </p:nvSpPr>
        <p:spPr>
          <a:xfrm>
            <a:off x="6802392" y="3935850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48B6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Name</a:t>
            </a:r>
            <a:endParaRPr lang="ko-KR" altLang="en-US" b="1" dirty="0">
              <a:solidFill>
                <a:srgbClr val="648B6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C2695-D27B-49A9-A842-C1878DFA620A}"/>
              </a:ext>
            </a:extLst>
          </p:cNvPr>
          <p:cNvSpPr txBox="1"/>
          <p:nvPr/>
        </p:nvSpPr>
        <p:spPr>
          <a:xfrm>
            <a:off x="8998196" y="3935850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648B6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Name</a:t>
            </a:r>
            <a:endParaRPr lang="ko-KR" altLang="en-US" b="1" dirty="0">
              <a:solidFill>
                <a:srgbClr val="648B6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4C2695-D27B-49A9-A842-C1878DFA620A}"/>
              </a:ext>
            </a:extLst>
          </p:cNvPr>
          <p:cNvSpPr txBox="1"/>
          <p:nvPr/>
        </p:nvSpPr>
        <p:spPr>
          <a:xfrm>
            <a:off x="2401453" y="4280400"/>
            <a:ext cx="123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임하균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C2695-D27B-49A9-A842-C1878DFA620A}"/>
              </a:ext>
            </a:extLst>
          </p:cNvPr>
          <p:cNvSpPr txBox="1"/>
          <p:nvPr/>
        </p:nvSpPr>
        <p:spPr>
          <a:xfrm>
            <a:off x="4597633" y="4280400"/>
            <a:ext cx="123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박수현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4C2695-D27B-49A9-A842-C1878DFA620A}"/>
              </a:ext>
            </a:extLst>
          </p:cNvPr>
          <p:cNvSpPr txBox="1"/>
          <p:nvPr/>
        </p:nvSpPr>
        <p:spPr>
          <a:xfrm>
            <a:off x="6797794" y="4280300"/>
            <a:ext cx="123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전관우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C2695-D27B-49A9-A842-C1878DFA620A}"/>
              </a:ext>
            </a:extLst>
          </p:cNvPr>
          <p:cNvSpPr txBox="1"/>
          <p:nvPr/>
        </p:nvSpPr>
        <p:spPr>
          <a:xfrm>
            <a:off x="8988865" y="4280400"/>
            <a:ext cx="123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전경환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4C2695-D27B-49A9-A842-C1878DFA620A}"/>
              </a:ext>
            </a:extLst>
          </p:cNvPr>
          <p:cNvSpPr txBox="1"/>
          <p:nvPr/>
        </p:nvSpPr>
        <p:spPr>
          <a:xfrm>
            <a:off x="1541717" y="4849834"/>
            <a:ext cx="2618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팀 프로젝트 </a:t>
            </a:r>
            <a:r>
              <a:rPr lang="ko-KR" altLang="en-US" sz="1400" dirty="0" smtClean="0">
                <a:latin typeface="+mj-ea"/>
                <a:ea typeface="+mj-ea"/>
              </a:rPr>
              <a:t>리더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ctr"/>
            <a:r>
              <a:rPr lang="ko-KR" altLang="en-US" sz="1400" dirty="0" smtClean="0">
                <a:latin typeface="+mj-ea"/>
                <a:ea typeface="+mj-ea"/>
              </a:rPr>
              <a:t>모델 설계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ctr"/>
            <a:r>
              <a:rPr lang="en-US" altLang="ko-KR" sz="1400" dirty="0" smtClean="0">
                <a:latin typeface="+mj-ea"/>
                <a:ea typeface="+mj-ea"/>
              </a:rPr>
              <a:t>Back-end</a:t>
            </a:r>
            <a:r>
              <a:rPr lang="ko-KR" altLang="en-US" sz="1400" dirty="0" smtClean="0">
                <a:latin typeface="+mj-ea"/>
                <a:ea typeface="+mj-ea"/>
              </a:rPr>
              <a:t> 구현</a:t>
            </a:r>
            <a:endParaRPr lang="ko-KR" altLang="en-US" sz="1400" dirty="0">
              <a:latin typeface="+mj-ea"/>
              <a:ea typeface="+mj-ea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706638" y="4665020"/>
            <a:ext cx="288454" cy="0"/>
          </a:xfrm>
          <a:prstGeom prst="line">
            <a:avLst/>
          </a:prstGeom>
          <a:ln w="254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880839" y="4665600"/>
            <a:ext cx="288454" cy="0"/>
          </a:xfrm>
          <a:prstGeom prst="line">
            <a:avLst/>
          </a:prstGeom>
          <a:ln w="254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084144" y="4665600"/>
            <a:ext cx="288454" cy="0"/>
          </a:xfrm>
          <a:prstGeom prst="line">
            <a:avLst/>
          </a:prstGeom>
          <a:ln w="254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9296992" y="4665600"/>
            <a:ext cx="288454" cy="0"/>
          </a:xfrm>
          <a:prstGeom prst="line">
            <a:avLst/>
          </a:prstGeom>
          <a:ln w="2540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A7020F1-3823-457B-BE5C-C40ABB5A73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4248563" y="2179169"/>
            <a:ext cx="1663700" cy="1663700"/>
          </a:xfrm>
          <a:prstGeom prst="ellipse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876102-A883-4646-936B-FF7A6F532C67}"/>
              </a:ext>
            </a:extLst>
          </p:cNvPr>
          <p:cNvSpPr txBox="1"/>
          <p:nvPr/>
        </p:nvSpPr>
        <p:spPr>
          <a:xfrm>
            <a:off x="3700051" y="4851564"/>
            <a:ext cx="261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j-ea"/>
                <a:ea typeface="+mj-ea"/>
              </a:rPr>
              <a:t>F</a:t>
            </a:r>
            <a:r>
              <a:rPr lang="en-US" altLang="ko-KR" sz="1400" dirty="0" smtClean="0">
                <a:latin typeface="+mj-ea"/>
                <a:ea typeface="+mj-ea"/>
              </a:rPr>
              <a:t>ront-end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디자인</a:t>
            </a:r>
            <a:endParaRPr lang="en-US" altLang="ko-KR" sz="1400" dirty="0">
              <a:latin typeface="+mj-ea"/>
              <a:ea typeface="+mj-ea"/>
            </a:endParaRPr>
          </a:p>
          <a:p>
            <a:pPr algn="ctr"/>
            <a:r>
              <a:rPr lang="en-US" altLang="ko-KR" sz="1400" dirty="0">
                <a:latin typeface="+mj-ea"/>
                <a:ea typeface="+mj-ea"/>
              </a:rPr>
              <a:t>DB </a:t>
            </a:r>
            <a:r>
              <a:rPr lang="ko-KR" altLang="en-US" sz="1400" dirty="0">
                <a:latin typeface="+mj-ea"/>
                <a:ea typeface="+mj-ea"/>
              </a:rPr>
              <a:t>구축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C2B467-B5F1-4F3D-BFDC-FB6E0C801C32}"/>
              </a:ext>
            </a:extLst>
          </p:cNvPr>
          <p:cNvSpPr txBox="1"/>
          <p:nvPr/>
        </p:nvSpPr>
        <p:spPr>
          <a:xfrm>
            <a:off x="5865508" y="4845465"/>
            <a:ext cx="261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모델 설계</a:t>
            </a:r>
            <a:endParaRPr lang="en-US" altLang="ko-KR" sz="1400" dirty="0">
              <a:latin typeface="+mj-ea"/>
              <a:ea typeface="+mj-ea"/>
            </a:endParaRPr>
          </a:p>
          <a:p>
            <a:pPr algn="ctr"/>
            <a:r>
              <a:rPr lang="ko-KR" altLang="en-US" sz="1400" dirty="0">
                <a:latin typeface="+mj-ea"/>
                <a:ea typeface="+mj-ea"/>
              </a:rPr>
              <a:t>데이터 셋 수집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A68619-1E3D-4AAF-B043-9FBC282287E1}"/>
              </a:ext>
            </a:extLst>
          </p:cNvPr>
          <p:cNvSpPr txBox="1"/>
          <p:nvPr/>
        </p:nvSpPr>
        <p:spPr>
          <a:xfrm>
            <a:off x="8132071" y="4845465"/>
            <a:ext cx="261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데이터 셋 수집</a:t>
            </a:r>
            <a:endParaRPr lang="en-US" altLang="ko-KR" sz="1400" dirty="0">
              <a:latin typeface="+mj-ea"/>
              <a:ea typeface="+mj-ea"/>
            </a:endParaRPr>
          </a:p>
          <a:p>
            <a:pPr algn="ctr"/>
            <a:r>
              <a:rPr lang="en-US" altLang="ko-KR" sz="1400" dirty="0">
                <a:latin typeface="+mj-ea"/>
                <a:ea typeface="+mj-ea"/>
              </a:rPr>
              <a:t>DB </a:t>
            </a:r>
            <a:r>
              <a:rPr lang="ko-KR" altLang="en-US" sz="1400" dirty="0">
                <a:latin typeface="+mj-ea"/>
                <a:ea typeface="+mj-ea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21152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149F5A-0003-4486-871C-861705CDFFD0}"/>
              </a:ext>
            </a:extLst>
          </p:cNvPr>
          <p:cNvSpPr/>
          <p:nvPr/>
        </p:nvSpPr>
        <p:spPr>
          <a:xfrm>
            <a:off x="-66675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41206" y="135341"/>
            <a:ext cx="11911111" cy="6603175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683" y="126940"/>
            <a:ext cx="4952381" cy="6603263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1429" y="4938475"/>
            <a:ext cx="4850793" cy="29207"/>
            <a:chOff x="9257143" y="740771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1429" y="5460698"/>
            <a:ext cx="4850793" cy="29207"/>
            <a:chOff x="9257143" y="8191046"/>
            <a:chExt cx="727619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8191046"/>
              <a:ext cx="7276190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90361" y="4601130"/>
            <a:ext cx="190875" cy="181485"/>
            <a:chOff x="9435540" y="6901694"/>
            <a:chExt cx="286313" cy="2722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82497" y="5116116"/>
            <a:ext cx="190875" cy="181485"/>
            <a:chOff x="9423744" y="7674174"/>
            <a:chExt cx="286313" cy="272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3744" y="7674174"/>
              <a:ext cx="286313" cy="27222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8210" y="606228"/>
            <a:ext cx="1561905" cy="142222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71429" y="3949207"/>
            <a:ext cx="469886" cy="81909"/>
            <a:chOff x="9257143" y="5923810"/>
            <a:chExt cx="704829" cy="1228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DAFD95-F87F-43F2-92CA-CF6645F28BDB}"/>
              </a:ext>
            </a:extLst>
          </p:cNvPr>
          <p:cNvSpPr txBox="1"/>
          <p:nvPr/>
        </p:nvSpPr>
        <p:spPr>
          <a:xfrm>
            <a:off x="6009551" y="1919525"/>
            <a:ext cx="3321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개요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60E0ED-45B1-41FF-9D8E-513F89A731BE}"/>
              </a:ext>
            </a:extLst>
          </p:cNvPr>
          <p:cNvSpPr txBox="1"/>
          <p:nvPr/>
        </p:nvSpPr>
        <p:spPr>
          <a:xfrm>
            <a:off x="6062326" y="2680985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648B6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식물을 부탁해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D4546-622C-49AA-B50C-E0B6A332DAEB}"/>
              </a:ext>
            </a:extLst>
          </p:cNvPr>
          <p:cNvSpPr txBox="1"/>
          <p:nvPr/>
        </p:nvSpPr>
        <p:spPr>
          <a:xfrm>
            <a:off x="6481236" y="4544673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배경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64131F-C9FB-4D83-95E7-5A61DBA21D98}"/>
              </a:ext>
            </a:extLst>
          </p:cNvPr>
          <p:cNvSpPr txBox="1"/>
          <p:nvPr/>
        </p:nvSpPr>
        <p:spPr>
          <a:xfrm>
            <a:off x="6496809" y="5046324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00" dirty="0">
                <a:solidFill>
                  <a:srgbClr val="555F57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서비스 필요성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893D60A-0604-4A00-B93C-3A9E358DFAC6}"/>
              </a:ext>
            </a:extLst>
          </p:cNvPr>
          <p:cNvSpPr txBox="1"/>
          <p:nvPr/>
        </p:nvSpPr>
        <p:spPr>
          <a:xfrm>
            <a:off x="5342132" y="1290114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반려식물</a:t>
            </a:r>
            <a:endParaRPr lang="ko-KR" altLang="en-US" sz="3600" dirty="0">
              <a:solidFill>
                <a:srgbClr val="555F57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65905C-828D-41EA-AB46-3F77B5400B03}"/>
              </a:ext>
            </a:extLst>
          </p:cNvPr>
          <p:cNvSpPr txBox="1"/>
          <p:nvPr/>
        </p:nvSpPr>
        <p:spPr>
          <a:xfrm>
            <a:off x="1015681" y="628279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403044-F07F-43CC-B463-34FB04FC664C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01 - 1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9" name="그룹 1001">
            <a:extLst>
              <a:ext uri="{FF2B5EF4-FFF2-40B4-BE49-F238E27FC236}">
                <a16:creationId xmlns:a16="http://schemas.microsoft.com/office/drawing/2014/main" id="{98484BB8-9958-4C1D-AAB0-E298A5603324}"/>
              </a:ext>
            </a:extLst>
          </p:cNvPr>
          <p:cNvGrpSpPr/>
          <p:nvPr/>
        </p:nvGrpSpPr>
        <p:grpSpPr>
          <a:xfrm>
            <a:off x="4429487" y="2000543"/>
            <a:ext cx="3746115" cy="3746115"/>
            <a:chOff x="2057143" y="2000000"/>
            <a:chExt cx="6171429" cy="6171429"/>
          </a:xfrm>
        </p:grpSpPr>
        <p:pic>
          <p:nvPicPr>
            <p:cNvPr id="70" name="Object 2">
              <a:extLst>
                <a:ext uri="{FF2B5EF4-FFF2-40B4-BE49-F238E27FC236}">
                  <a16:creationId xmlns:a16="http://schemas.microsoft.com/office/drawing/2014/main" id="{5D919004-2DF3-45DA-8069-80AF28A49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143" y="2000000"/>
              <a:ext cx="6171429" cy="6171429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EA91908-5C09-4E9D-A962-8D056C74F497}"/>
              </a:ext>
            </a:extLst>
          </p:cNvPr>
          <p:cNvSpPr txBox="1"/>
          <p:nvPr/>
        </p:nvSpPr>
        <p:spPr>
          <a:xfrm>
            <a:off x="5078543" y="2673517"/>
            <a:ext cx="2666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spc="-100" dirty="0">
                <a:solidFill>
                  <a:srgbClr val="648B6C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300" spc="-100" dirty="0">
                <a:solidFill>
                  <a:srgbClr val="648B6C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 가구 </a:t>
            </a:r>
            <a:r>
              <a:rPr lang="en-US" altLang="ko-KR" sz="1300" spc="-100" dirty="0">
                <a:solidFill>
                  <a:srgbClr val="648B6C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800</a:t>
            </a:r>
            <a:r>
              <a:rPr lang="ko-KR" altLang="en-US" sz="1300" spc="-100" dirty="0">
                <a:solidFill>
                  <a:srgbClr val="648B6C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 시대를 </a:t>
            </a:r>
            <a:r>
              <a:rPr lang="ko-KR" altLang="en-US" sz="1300" spc="-100" dirty="0">
                <a:solidFill>
                  <a:schemeClr val="tx1">
                    <a:alpha val="8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살아가고 있는 </a:t>
            </a:r>
            <a:endParaRPr lang="en-US" altLang="ko-KR" sz="1300" spc="-100" dirty="0">
              <a:solidFill>
                <a:schemeClr val="tx1">
                  <a:alpha val="8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D8512D-B9DE-4BAF-87A1-8959E5A6FDD7}"/>
              </a:ext>
            </a:extLst>
          </p:cNvPr>
          <p:cNvSpPr txBox="1"/>
          <p:nvPr/>
        </p:nvSpPr>
        <p:spPr>
          <a:xfrm>
            <a:off x="5078543" y="2957452"/>
            <a:ext cx="26500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u="sng" spc="-100" dirty="0">
                <a:solidFill>
                  <a:schemeClr val="tx1">
                    <a:alpha val="8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현대인들이 고독과 외로움을 달래고자</a:t>
            </a:r>
            <a:endParaRPr lang="en-US" altLang="ko-KR" sz="1300" u="sng" spc="-100" dirty="0">
              <a:solidFill>
                <a:schemeClr val="tx1">
                  <a:alpha val="8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1BA1D85-EE36-4ECE-B0B1-97E277CD2E18}"/>
              </a:ext>
            </a:extLst>
          </p:cNvPr>
          <p:cNvSpPr txBox="1"/>
          <p:nvPr/>
        </p:nvSpPr>
        <p:spPr>
          <a:xfrm>
            <a:off x="5279131" y="3241387"/>
            <a:ext cx="20954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100" dirty="0">
                <a:solidFill>
                  <a:srgbClr val="648B6C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동물보다 부담이 적은 식물을 </a:t>
            </a:r>
            <a:endParaRPr lang="en-US" altLang="ko-KR" sz="1300" spc="-100" dirty="0">
              <a:solidFill>
                <a:srgbClr val="648B6C">
                  <a:alpha val="8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0257A68-FF75-4BD9-833B-81C264921E90}"/>
              </a:ext>
            </a:extLst>
          </p:cNvPr>
          <p:cNvSpPr txBox="1"/>
          <p:nvPr/>
        </p:nvSpPr>
        <p:spPr>
          <a:xfrm>
            <a:off x="5223026" y="3533775"/>
            <a:ext cx="2207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-100" dirty="0">
                <a:solidFill>
                  <a:schemeClr val="tx1">
                    <a:alpha val="8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찾기 시작하면서 생겨난 </a:t>
            </a:r>
            <a:r>
              <a:rPr lang="ko-KR" altLang="en-US" sz="1300" spc="-100" dirty="0">
                <a:solidFill>
                  <a:srgbClr val="C00000">
                    <a:alpha val="80000"/>
                  </a:srgb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신조어</a:t>
            </a:r>
            <a:endParaRPr lang="en-US" altLang="ko-KR" sz="1300" spc="-100" dirty="0">
              <a:solidFill>
                <a:srgbClr val="C00000">
                  <a:alpha val="80000"/>
                </a:srgb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9" name="그룹 1005">
            <a:extLst>
              <a:ext uri="{FF2B5EF4-FFF2-40B4-BE49-F238E27FC236}">
                <a16:creationId xmlns:a16="http://schemas.microsoft.com/office/drawing/2014/main" id="{B1E68502-2A20-413D-A303-542900B4F394}"/>
              </a:ext>
            </a:extLst>
          </p:cNvPr>
          <p:cNvGrpSpPr/>
          <p:nvPr/>
        </p:nvGrpSpPr>
        <p:grpSpPr>
          <a:xfrm>
            <a:off x="4429487" y="6618914"/>
            <a:ext cx="3746116" cy="210459"/>
            <a:chOff x="2057143" y="10038095"/>
            <a:chExt cx="6171429" cy="695238"/>
          </a:xfrm>
        </p:grpSpPr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5B35F3F7-3273-4065-B950-B6CA968B0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143" y="10038095"/>
              <a:ext cx="6171429" cy="695238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AC1D56F-7AA7-4F7D-B0A3-CA0106476C77}"/>
              </a:ext>
            </a:extLst>
          </p:cNvPr>
          <p:cNvSpPr txBox="1"/>
          <p:nvPr/>
        </p:nvSpPr>
        <p:spPr>
          <a:xfrm>
            <a:off x="5681168" y="1038826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</p:spTree>
    <p:extLst>
      <p:ext uri="{BB962C8B-B14F-4D97-AF65-F5344CB8AC3E}">
        <p14:creationId xmlns:p14="http://schemas.microsoft.com/office/powerpoint/2010/main" val="178087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69761" y="696936"/>
            <a:ext cx="136395" cy="132330"/>
            <a:chOff x="1304641" y="1045404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3549" y="696936"/>
            <a:ext cx="136395" cy="132330"/>
            <a:chOff x="16145323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0BFA208-C9FB-421E-B4E1-873840DEBDB7}"/>
              </a:ext>
            </a:extLst>
          </p:cNvPr>
          <p:cNvSpPr txBox="1"/>
          <p:nvPr/>
        </p:nvSpPr>
        <p:spPr>
          <a:xfrm>
            <a:off x="5681168" y="1228365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648B6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식물을 부탁해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93D60A-0604-4A00-B93C-3A9E358DFAC6}"/>
              </a:ext>
            </a:extLst>
          </p:cNvPr>
          <p:cNvSpPr txBox="1"/>
          <p:nvPr/>
        </p:nvSpPr>
        <p:spPr>
          <a:xfrm>
            <a:off x="5032753" y="1536142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555F5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반려식물에 대한 </a:t>
            </a:r>
            <a:r>
              <a:rPr lang="ko-KR" altLang="en-US" sz="2000" spc="-150" dirty="0" smtClean="0">
                <a:solidFill>
                  <a:srgbClr val="C00000">
                    <a:alpha val="80000"/>
                  </a:srgb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관심도</a:t>
            </a:r>
            <a:endParaRPr lang="ko-KR" altLang="en-US" sz="2000" spc="-150" dirty="0">
              <a:solidFill>
                <a:srgbClr val="C00000">
                  <a:alpha val="80000"/>
                </a:srgb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65905C-828D-41EA-AB46-3F77B5400B03}"/>
              </a:ext>
            </a:extLst>
          </p:cNvPr>
          <p:cNvSpPr txBox="1"/>
          <p:nvPr/>
        </p:nvSpPr>
        <p:spPr>
          <a:xfrm>
            <a:off x="1015681" y="628279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 진료 서비스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403044-F07F-43CC-B463-34FB04FC664C}"/>
              </a:ext>
            </a:extLst>
          </p:cNvPr>
          <p:cNvSpPr txBox="1"/>
          <p:nvPr/>
        </p:nvSpPr>
        <p:spPr>
          <a:xfrm>
            <a:off x="10885646" y="628278"/>
            <a:ext cx="2296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555F57">
                    <a:alpha val="80000"/>
                  </a:srgb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01 - 2</a:t>
            </a:r>
            <a:endParaRPr lang="ko-KR" altLang="en-US" sz="1200" dirty="0">
              <a:solidFill>
                <a:srgbClr val="555F57">
                  <a:alpha val="80000"/>
                </a:srgb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rcRect b="66273"/>
          <a:stretch/>
        </p:blipFill>
        <p:spPr>
          <a:xfrm>
            <a:off x="798825" y="2842593"/>
            <a:ext cx="3257550" cy="25764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35278" b="33689"/>
          <a:stretch/>
        </p:blipFill>
        <p:spPr>
          <a:xfrm>
            <a:off x="4293003" y="2945469"/>
            <a:ext cx="3257550" cy="23706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66929"/>
          <a:stretch/>
        </p:blipFill>
        <p:spPr>
          <a:xfrm>
            <a:off x="7787181" y="2867648"/>
            <a:ext cx="3257550" cy="25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7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1364</Words>
  <Application>Microsoft Office PowerPoint</Application>
  <PresentationFormat>와이드스크린</PresentationFormat>
  <Paragraphs>446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에스코어 드림 4 Regular</vt:lpstr>
      <vt:lpstr>08서울남산체 EB</vt:lpstr>
      <vt:lpstr>에스코어 드림 6 Bold</vt:lpstr>
      <vt:lpstr>에스코어 드림 7 ExtraBold</vt:lpstr>
      <vt:lpstr>Noto Sans</vt:lpstr>
      <vt:lpstr>에스코어 드림 5 Medium</vt:lpstr>
      <vt:lpstr>Arial</vt:lpstr>
      <vt:lpstr>맑은 고딕</vt:lpstr>
      <vt:lpstr>에스코어 드림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user</cp:lastModifiedBy>
  <cp:revision>193</cp:revision>
  <dcterms:created xsi:type="dcterms:W3CDTF">2016-12-03T07:13:51Z</dcterms:created>
  <dcterms:modified xsi:type="dcterms:W3CDTF">2020-11-24T05:21:00Z</dcterms:modified>
</cp:coreProperties>
</file>